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93455" r:id="rId4"/>
  </p:sldMasterIdLst>
  <p:notesMasterIdLst>
    <p:notesMasterId r:id="rId20"/>
  </p:notesMasterIdLst>
  <p:handoutMasterIdLst>
    <p:handoutMasterId r:id="rId21"/>
  </p:handoutMasterIdLst>
  <p:sldIdLst>
    <p:sldId id="621" r:id="rId5"/>
    <p:sldId id="636" r:id="rId6"/>
    <p:sldId id="622" r:id="rId7"/>
    <p:sldId id="623" r:id="rId8"/>
    <p:sldId id="640" r:id="rId9"/>
    <p:sldId id="638" r:id="rId10"/>
    <p:sldId id="627" r:id="rId11"/>
    <p:sldId id="637" r:id="rId12"/>
    <p:sldId id="628" r:id="rId13"/>
    <p:sldId id="643" r:id="rId14"/>
    <p:sldId id="632" r:id="rId15"/>
    <p:sldId id="642" r:id="rId16"/>
    <p:sldId id="641" r:id="rId17"/>
    <p:sldId id="639" r:id="rId18"/>
    <p:sldId id="629" r:id="rId19"/>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6508"/>
    <a:srgbClr val="00385E"/>
    <a:srgbClr val="005386"/>
    <a:srgbClr val="55BAB7"/>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2" autoAdjust="0"/>
    <p:restoredTop sz="91331" autoAdjust="0"/>
  </p:normalViewPr>
  <p:slideViewPr>
    <p:cSldViewPr snapToGrid="0" snapToObjects="1">
      <p:cViewPr varScale="1">
        <p:scale>
          <a:sx n="74" d="100"/>
          <a:sy n="74" d="100"/>
        </p:scale>
        <p:origin x="-1290" y="-90"/>
      </p:cViewPr>
      <p:guideLst>
        <p:guide orient="horz" pos="2160"/>
        <p:guide pos="2880"/>
      </p:guideLst>
    </p:cSldViewPr>
  </p:slideViewPr>
  <p:outlineViewPr>
    <p:cViewPr>
      <p:scale>
        <a:sx n="33" d="100"/>
        <a:sy n="33" d="100"/>
      </p:scale>
      <p:origin x="0" y="1434"/>
    </p:cViewPr>
  </p:outlin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1D927E2-FFDB-4897-B6DB-247925A8EE18}" type="datetimeFigureOut">
              <a:rPr lang="en-US"/>
              <a:pPr>
                <a:defRPr/>
              </a:pPr>
              <a:t>5/21/2015</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C815E004-926F-44A4-8A66-1FE280300B6F}" type="slidenum">
              <a:rPr lang="en-US"/>
              <a:pPr>
                <a:defRPr/>
              </a:pPr>
              <a:t>‹#›</a:t>
            </a:fld>
            <a:endParaRPr lang="en-US" dirty="0"/>
          </a:p>
        </p:txBody>
      </p:sp>
    </p:spTree>
    <p:extLst>
      <p:ext uri="{BB962C8B-B14F-4D97-AF65-F5344CB8AC3E}">
        <p14:creationId xmlns:p14="http://schemas.microsoft.com/office/powerpoint/2010/main" val="33178736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CCA7013-26B0-4B2C-8441-131EF42B558D}" type="datetimeFigureOut">
              <a:rPr lang="en-US"/>
              <a:pPr>
                <a:defRPr/>
              </a:pPr>
              <a:t>5/21/2015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4CEC152-A146-40F3-A7CE-5B298286BE1D}" type="slidenum">
              <a:rPr lang="en-US"/>
              <a:pPr>
                <a:defRPr/>
              </a:pPr>
              <a:t>‹#›</a:t>
            </a:fld>
            <a:endParaRPr lang="en-US" dirty="0"/>
          </a:p>
        </p:txBody>
      </p:sp>
    </p:spTree>
    <p:extLst>
      <p:ext uri="{BB962C8B-B14F-4D97-AF65-F5344CB8AC3E}">
        <p14:creationId xmlns:p14="http://schemas.microsoft.com/office/powerpoint/2010/main" val="10848526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741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fontAlgn="base">
              <a:spcBef>
                <a:spcPct val="0"/>
              </a:spcBef>
              <a:spcAft>
                <a:spcPct val="0"/>
              </a:spcAft>
              <a:defRPr/>
            </a:pPr>
            <a:fld id="{070FDE92-7DF1-43D2-8F29-2BC9BBE1F512}" type="slidenum">
              <a:rPr lang="en-US" altLang="en-US" smtClean="0">
                <a:latin typeface="Calibri" pitchFamily="34" charset="0"/>
              </a:rPr>
              <a:pPr fontAlgn="base">
                <a:spcBef>
                  <a:spcPct val="0"/>
                </a:spcBef>
                <a:spcAft>
                  <a:spcPct val="0"/>
                </a:spcAft>
                <a:defRPr/>
              </a:pPr>
              <a:t>1</a:t>
            </a:fld>
            <a:endParaRPr lang="en-US" altLang="en-US" smtClean="0">
              <a:latin typeface="Calibri" pitchFamily="34" charset="0"/>
            </a:endParaRPr>
          </a:p>
        </p:txBody>
      </p:sp>
    </p:spTree>
    <p:extLst>
      <p:ext uri="{BB962C8B-B14F-4D97-AF65-F5344CB8AC3E}">
        <p14:creationId xmlns:p14="http://schemas.microsoft.com/office/powerpoint/2010/main" val="1078257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Date Placeholder 3"/>
          <p:cNvSpPr>
            <a:spLocks noGrp="1"/>
          </p:cNvSpPr>
          <p:nvPr>
            <p:ph type="dt" sz="half" idx="10"/>
          </p:nvPr>
        </p:nvSpPr>
        <p:spPr>
          <a:xfrm>
            <a:off x="457200" y="6497638"/>
            <a:ext cx="2133600" cy="365125"/>
          </a:xfrm>
        </p:spPr>
        <p:txBody>
          <a:bodyPr/>
          <a:lstStyle>
            <a:lvl1pPr>
              <a:defRPr/>
            </a:lvl1pPr>
          </a:lstStyle>
          <a:p>
            <a:pPr>
              <a:defRPr/>
            </a:pPr>
            <a:fld id="{DF180203-C688-401A-8B03-151E23A028EB}" type="datetime1">
              <a:rPr lang="en-US"/>
              <a:pPr>
                <a:defRPr/>
              </a:pPr>
              <a:t>5/21/2015</a:t>
            </a:fld>
            <a:endParaRPr lang="en-US" dirty="0"/>
          </a:p>
        </p:txBody>
      </p:sp>
      <p:sp>
        <p:nvSpPr>
          <p:cNvPr id="6" name="Footer Placeholder 4"/>
          <p:cNvSpPr>
            <a:spLocks noGrp="1"/>
          </p:cNvSpPr>
          <p:nvPr>
            <p:ph type="ftr" sz="quarter" idx="11"/>
          </p:nvPr>
        </p:nvSpPr>
        <p:spPr>
          <a:xfrm>
            <a:off x="3124200" y="6492875"/>
            <a:ext cx="2895600" cy="365125"/>
          </a:xfrm>
        </p:spPr>
        <p:txBody>
          <a:bodyPr/>
          <a:lstStyle>
            <a:lvl1pPr>
              <a:defRPr>
                <a:solidFill>
                  <a:schemeClr val="bg1"/>
                </a:solidFill>
              </a:defRPr>
            </a:lvl1pPr>
          </a:lstStyle>
          <a:p>
            <a:pPr>
              <a:defRPr/>
            </a:pPr>
            <a:endParaRPr lang="en-US"/>
          </a:p>
        </p:txBody>
      </p:sp>
      <p:sp>
        <p:nvSpPr>
          <p:cNvPr id="7" name="Slide Number Placeholder 5"/>
          <p:cNvSpPr>
            <a:spLocks noGrp="1"/>
          </p:cNvSpPr>
          <p:nvPr>
            <p:ph type="sldNum" sz="quarter" idx="12"/>
          </p:nvPr>
        </p:nvSpPr>
        <p:spPr>
          <a:xfrm>
            <a:off x="6553200" y="6497638"/>
            <a:ext cx="2133600" cy="365125"/>
          </a:xfrm>
        </p:spPr>
        <p:txBody>
          <a:bodyPr/>
          <a:lstStyle>
            <a:lvl1pPr>
              <a:defRPr>
                <a:solidFill>
                  <a:schemeClr val="bg1"/>
                </a:solidFill>
              </a:defRPr>
            </a:lvl1pPr>
          </a:lstStyle>
          <a:p>
            <a:pPr>
              <a:defRPr/>
            </a:pPr>
            <a:fld id="{3BFD022D-6259-4725-8CC0-F531A4295C3D}" type="slidenum">
              <a:rPr lang="en-US"/>
              <a:pPr>
                <a:defRPr/>
              </a:pPr>
              <a:t>‹#›</a:t>
            </a:fld>
            <a:endParaRPr lang="en-US" dirty="0"/>
          </a:p>
        </p:txBody>
      </p:sp>
    </p:spTree>
    <p:extLst>
      <p:ext uri="{BB962C8B-B14F-4D97-AF65-F5344CB8AC3E}">
        <p14:creationId xmlns:p14="http://schemas.microsoft.com/office/powerpoint/2010/main" val="2497034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Straight Connector 3"/>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idx="1"/>
          </p:nvPr>
        </p:nvSpPr>
        <p:spPr>
          <a:xfrm>
            <a:off x="457200" y="874060"/>
            <a:ext cx="8229600" cy="5123328"/>
          </a:xfrm>
        </p:spPr>
        <p:txBody>
          <a:bodyPr/>
          <a:lstStyle>
            <a:lvl1pPr>
              <a:defRPr sz="2400"/>
            </a:lvl1pPr>
            <a:lvl2pPr>
              <a:defRPr sz="20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a:xfrm>
            <a:off x="457200" y="-151031"/>
            <a:ext cx="8229600" cy="813183"/>
          </a:xfrm>
        </p:spPr>
        <p:txBody>
          <a:body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492875"/>
            <a:ext cx="2895600" cy="365125"/>
          </a:xfrm>
        </p:spPr>
        <p:txBody>
          <a:bodyPr/>
          <a:lstStyle>
            <a:lvl1pPr>
              <a:defRPr>
                <a:solidFill>
                  <a:schemeClr val="bg1"/>
                </a:solidFill>
              </a:defRPr>
            </a:lvl1pPr>
          </a:lstStyle>
          <a:p>
            <a:pPr>
              <a:defRPr/>
            </a:pPr>
            <a:endParaRPr lang="en-US"/>
          </a:p>
        </p:txBody>
      </p:sp>
      <p:sp>
        <p:nvSpPr>
          <p:cNvPr id="6" name="Slide Number Placeholder 5"/>
          <p:cNvSpPr>
            <a:spLocks noGrp="1"/>
          </p:cNvSpPr>
          <p:nvPr>
            <p:ph type="sldNum" sz="quarter" idx="11"/>
          </p:nvPr>
        </p:nvSpPr>
        <p:spPr>
          <a:xfrm>
            <a:off x="6553200" y="6497638"/>
            <a:ext cx="2133600" cy="365125"/>
          </a:xfrm>
        </p:spPr>
        <p:txBody>
          <a:bodyPr/>
          <a:lstStyle>
            <a:lvl1pPr>
              <a:defRPr>
                <a:solidFill>
                  <a:schemeClr val="bg1"/>
                </a:solidFill>
              </a:defRPr>
            </a:lvl1pPr>
          </a:lstStyle>
          <a:p>
            <a:pPr>
              <a:defRPr/>
            </a:pPr>
            <a:fld id="{40CDEB42-B279-4F67-A065-B5CE5EFF1BE4}" type="slidenum">
              <a:rPr lang="en-US"/>
              <a:pPr>
                <a:defRPr/>
              </a:pPr>
              <a:t>‹#›</a:t>
            </a:fld>
            <a:endParaRPr lang="en-US" dirty="0"/>
          </a:p>
        </p:txBody>
      </p:sp>
      <p:sp>
        <p:nvSpPr>
          <p:cNvPr id="8" name="Date Placeholder 3"/>
          <p:cNvSpPr>
            <a:spLocks noGrp="1"/>
          </p:cNvSpPr>
          <p:nvPr>
            <p:ph type="dt" sz="half" idx="12"/>
          </p:nvPr>
        </p:nvSpPr>
        <p:spPr>
          <a:xfrm>
            <a:off x="457200" y="6497638"/>
            <a:ext cx="2133600" cy="365125"/>
          </a:xfrm>
        </p:spPr>
        <p:txBody>
          <a:bodyPr/>
          <a:lstStyle>
            <a:lvl1pPr>
              <a:defRPr/>
            </a:lvl1pPr>
          </a:lstStyle>
          <a:p>
            <a:pPr>
              <a:defRPr/>
            </a:pPr>
            <a:fld id="{C7FC6D08-A1C1-4C4F-99BD-B8D522B28CCF}" type="datetime1">
              <a:rPr lang="en-US"/>
              <a:pPr>
                <a:defRPr/>
              </a:pPr>
              <a:t>5/21/2015</a:t>
            </a:fld>
            <a:endParaRPr lang="en-US" dirty="0"/>
          </a:p>
        </p:txBody>
      </p:sp>
    </p:spTree>
    <p:extLst>
      <p:ext uri="{BB962C8B-B14F-4D97-AF65-F5344CB8AC3E}">
        <p14:creationId xmlns:p14="http://schemas.microsoft.com/office/powerpoint/2010/main" val="3281350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2325C54D-4FD5-4397-935B-BAB98509321E}" type="datetime1">
              <a:rPr lang="en-US"/>
              <a:pPr>
                <a:defRPr/>
              </a:pPr>
              <a:t>5/21/2015</a:t>
            </a:fld>
            <a:endParaRPr lang="en-US" dirty="0"/>
          </a:p>
        </p:txBody>
      </p:sp>
      <p:sp>
        <p:nvSpPr>
          <p:cNvPr id="3" name="Footer Placeholder 2"/>
          <p:cNvSpPr>
            <a:spLocks noGrp="1"/>
          </p:cNvSpPr>
          <p:nvPr>
            <p:ph type="ftr" sz="quarter" idx="11"/>
          </p:nvPr>
        </p:nvSpPr>
        <p:spPr/>
        <p:txBody>
          <a:bodyPr/>
          <a:lstStyle>
            <a:lvl1pPr>
              <a:defRPr>
                <a:solidFill>
                  <a:schemeClr val="bg1"/>
                </a:solidFill>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2995F840-2C0A-43AE-9FCD-9932450F68C3}" type="slidenum">
              <a:rPr lang="en-US"/>
              <a:pPr>
                <a:defRPr/>
              </a:pPr>
              <a:t>‹#›</a:t>
            </a:fld>
            <a:endParaRPr lang="en-US" dirty="0"/>
          </a:p>
        </p:txBody>
      </p:sp>
    </p:spTree>
    <p:extLst>
      <p:ext uri="{BB962C8B-B14F-4D97-AF65-F5344CB8AC3E}">
        <p14:creationId xmlns:p14="http://schemas.microsoft.com/office/powerpoint/2010/main" val="15543240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36A3B1C-3E8B-400D-9819-688170EC2580}" type="datetime1">
              <a:rPr lang="en-US"/>
              <a:pPr>
                <a:defRPr/>
              </a:pPr>
              <a:t>5/21/2015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AD46FEA8-DE8D-4CDD-81D7-2B4FA03B9693}" type="slidenum">
              <a:rPr lang="en-US"/>
              <a:pPr>
                <a:defRPr/>
              </a:pPr>
              <a:t>‹#›</a:t>
            </a:fld>
            <a:endParaRPr lang="en-US" dirty="0"/>
          </a:p>
        </p:txBody>
      </p:sp>
      <p:sp>
        <p:nvSpPr>
          <p:cNvPr id="7" name="Rectangle 6"/>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8" name="Picture 7"/>
          <p:cNvPicPr>
            <a:picLocks noChangeAspect="1"/>
          </p:cNvPicPr>
          <p:nvPr userDrawn="1"/>
        </p:nvPicPr>
        <p:blipFill rotWithShape="1">
          <a:blip r:embed="rId5"/>
          <a:srcRect t="9220"/>
          <a:stretch/>
        </p:blipFill>
        <p:spPr>
          <a:xfrm>
            <a:off x="214993" y="-168453"/>
            <a:ext cx="8714015" cy="6634475"/>
          </a:xfrm>
          <a:prstGeom prst="rect">
            <a:avLst/>
          </a:prstGeom>
          <a:effectLst>
            <a:reflection stA="58000" endPos="7000" dir="5400000" sy="-100000" algn="bl" rotWithShape="0"/>
          </a:effectLst>
        </p:spPr>
      </p:pic>
      <p:pic>
        <p:nvPicPr>
          <p:cNvPr id="1033" name="Picture 8" descr="ERCOT cmyk-01.png"/>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47650" y="6024563"/>
            <a:ext cx="817563"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3596" r:id="rId1"/>
    <p:sldLayoutId id="2147493597" r:id="rId2"/>
    <p:sldLayoutId id="2147493598" r:id="rId3"/>
  </p:sldLayoutIdLst>
  <p:timing>
    <p:tnLst>
      <p:par>
        <p:cTn id="1" dur="indefinite" restart="never" nodeType="tmRoot"/>
      </p:par>
    </p:tnLst>
  </p:timing>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2" name="Group 13"/>
          <p:cNvGrpSpPr>
            <a:grpSpLocks/>
          </p:cNvGrpSpPr>
          <p:nvPr/>
        </p:nvGrpSpPr>
        <p:grpSpPr bwMode="auto">
          <a:xfrm>
            <a:off x="603250" y="244475"/>
            <a:ext cx="7727950" cy="3831713"/>
            <a:chOff x="603250" y="546100"/>
            <a:chExt cx="7727950" cy="3830216"/>
          </a:xfrm>
        </p:grpSpPr>
        <p:pic>
          <p:nvPicPr>
            <p:cNvPr id="5124" name="Picture 8" descr="ERCOT cmyk-0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3250" y="546100"/>
              <a:ext cx="2457704"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Box 9"/>
            <p:cNvSpPr txBox="1">
              <a:spLocks noChangeArrowheads="1"/>
            </p:cNvSpPr>
            <p:nvPr/>
          </p:nvSpPr>
          <p:spPr bwMode="auto">
            <a:xfrm>
              <a:off x="787400" y="2130425"/>
              <a:ext cx="7543800" cy="2245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Arial" charset="0"/>
                </a:defRPr>
              </a:lvl1pPr>
              <a:lvl2pPr marL="742950" indent="-285750" eaLnBrk="0" hangingPunct="0">
                <a:spcBef>
                  <a:spcPct val="20000"/>
                </a:spcBef>
                <a:buFont typeface="Arial" charset="0"/>
                <a:buChar char="–"/>
                <a:defRPr sz="2800">
                  <a:solidFill>
                    <a:schemeClr val="tx1"/>
                  </a:solidFill>
                  <a:latin typeface="Arial" charset="0"/>
                </a:defRPr>
              </a:lvl2pPr>
              <a:lvl3pPr marL="1143000" indent="-228600" eaLnBrk="0" hangingPunct="0">
                <a:spcBef>
                  <a:spcPct val="20000"/>
                </a:spcBef>
                <a:buFont typeface="Arial" charset="0"/>
                <a:buChar char="•"/>
                <a:defRPr sz="2400">
                  <a:solidFill>
                    <a:schemeClr val="tx1"/>
                  </a:solidFill>
                  <a:latin typeface="Arial" charset="0"/>
                </a:defRPr>
              </a:lvl3pPr>
              <a:lvl4pPr marL="1600200" indent="-228600" eaLnBrk="0" hangingPunct="0">
                <a:spcBef>
                  <a:spcPct val="20000"/>
                </a:spcBef>
                <a:buFont typeface="Arial" charset="0"/>
                <a:buChar char="–"/>
                <a:defRPr sz="2000">
                  <a:solidFill>
                    <a:schemeClr val="tx1"/>
                  </a:solidFill>
                  <a:latin typeface="Arial" charset="0"/>
                </a:defRPr>
              </a:lvl4pPr>
              <a:lvl5pPr marL="2057400" indent="-228600" eaLnBrk="0" hangingPunct="0">
                <a:spcBef>
                  <a:spcPct val="20000"/>
                </a:spcBef>
                <a:buFont typeface="Arial" charset="0"/>
                <a:buChar char="»"/>
                <a:defRPr sz="2000">
                  <a:solidFill>
                    <a:schemeClr val="tx1"/>
                  </a:solidFill>
                  <a:latin typeface="Arial"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defRPr>
              </a:lvl9pPr>
            </a:lstStyle>
            <a:p>
              <a:pPr algn="ctr" eaLnBrk="1" hangingPunct="1">
                <a:spcBef>
                  <a:spcPct val="0"/>
                </a:spcBef>
                <a:buFontTx/>
                <a:buNone/>
              </a:pPr>
              <a:endParaRPr lang="en-US" altLang="en-US" b="1" dirty="0"/>
            </a:p>
            <a:p>
              <a:pPr algn="ctr" eaLnBrk="1" hangingPunct="1">
                <a:spcBef>
                  <a:spcPct val="0"/>
                </a:spcBef>
                <a:buFontTx/>
                <a:buNone/>
              </a:pPr>
              <a:r>
                <a:rPr lang="en-US" altLang="en-US" sz="3600" b="1" dirty="0" smtClean="0"/>
                <a:t>FAST Procurement and Pricing</a:t>
              </a:r>
              <a:r>
                <a:rPr lang="en-US" altLang="en-US" sz="2800" b="1" dirty="0" smtClean="0"/>
                <a:t> </a:t>
              </a:r>
              <a:endParaRPr lang="en-US" altLang="en-US" sz="2800" b="1" dirty="0"/>
            </a:p>
            <a:p>
              <a:pPr algn="ctr" eaLnBrk="1" hangingPunct="1">
                <a:spcBef>
                  <a:spcPct val="0"/>
                </a:spcBef>
                <a:buFontTx/>
                <a:buNone/>
              </a:pPr>
              <a:endParaRPr lang="en-US" altLang="en-US" sz="1800" b="1" i="1" dirty="0"/>
            </a:p>
            <a:p>
              <a:pPr algn="ctr" eaLnBrk="1" hangingPunct="1">
                <a:spcBef>
                  <a:spcPct val="0"/>
                </a:spcBef>
                <a:buFontTx/>
                <a:buNone/>
              </a:pPr>
              <a:endParaRPr lang="en-US" altLang="en-US" sz="1800" b="1" i="1" dirty="0"/>
            </a:p>
            <a:p>
              <a:pPr algn="ctr" eaLnBrk="1" hangingPunct="1">
                <a:spcBef>
                  <a:spcPct val="0"/>
                </a:spcBef>
                <a:buFontTx/>
                <a:buNone/>
              </a:pPr>
              <a:r>
                <a:rPr lang="en-US" altLang="en-US" sz="1800" b="1" i="1" dirty="0" smtClean="0"/>
                <a:t>May </a:t>
              </a:r>
              <a:r>
                <a:rPr lang="en-US" altLang="en-US" sz="1800" b="1" i="1" dirty="0" smtClean="0"/>
                <a:t>28</a:t>
              </a:r>
              <a:r>
                <a:rPr lang="en-US" altLang="en-US" sz="1800" b="1" i="1" dirty="0" smtClean="0"/>
                <a:t>, 2015 </a:t>
              </a:r>
              <a:r>
                <a:rPr lang="en-US" altLang="en-US" sz="1800" b="1" i="1" dirty="0" smtClean="0"/>
                <a:t>TAC Meeting</a:t>
              </a:r>
              <a:endParaRPr lang="en-US" altLang="en-US" sz="1800" i="1" dirty="0"/>
            </a:p>
            <a:p>
              <a:pPr algn="ctr" eaLnBrk="1" hangingPunct="1">
                <a:spcBef>
                  <a:spcPct val="0"/>
                </a:spcBef>
                <a:buFontTx/>
                <a:buNone/>
              </a:pPr>
              <a:r>
                <a:rPr lang="en-US" altLang="en-US" sz="1800" dirty="0"/>
                <a:t> </a:t>
              </a:r>
            </a:p>
          </p:txBody>
        </p:sp>
        <p:cxnSp>
          <p:nvCxnSpPr>
            <p:cNvPr id="13" name="Straight Connector 12"/>
            <p:cNvCxnSpPr/>
            <p:nvPr/>
          </p:nvCxnSpPr>
          <p:spPr>
            <a:xfrm flipV="1">
              <a:off x="787400" y="1852103"/>
              <a:ext cx="6286500" cy="12695"/>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
        <p:nvSpPr>
          <p:cNvPr id="2" name="Slide Number Placeholder 1"/>
          <p:cNvSpPr>
            <a:spLocks noGrp="1"/>
          </p:cNvSpPr>
          <p:nvPr>
            <p:ph type="sldNum" sz="quarter" idx="12"/>
          </p:nvPr>
        </p:nvSpPr>
        <p:spPr/>
        <p:txBody>
          <a:bodyPr/>
          <a:lstStyle/>
          <a:p>
            <a:pPr>
              <a:defRPr/>
            </a:pPr>
            <a:fld id="{79F773A4-5417-4D2A-AE88-D5BAB771A904}" type="slidenum">
              <a:rPr lang="en-US" smtClean="0"/>
              <a:pPr>
                <a:defRPr/>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a:xfrm>
            <a:off x="314325" y="698500"/>
            <a:ext cx="8502650" cy="5122863"/>
          </a:xfrm>
        </p:spPr>
        <p:txBody>
          <a:bodyPr>
            <a:normAutofit lnSpcReduction="10000"/>
          </a:bodyPr>
          <a:lstStyle/>
          <a:p>
            <a:pPr>
              <a:defRPr/>
            </a:pPr>
            <a:r>
              <a:rPr lang="en-US" altLang="en-US" sz="2000" b="1" dirty="0" smtClean="0"/>
              <a:t>Stays</a:t>
            </a:r>
            <a:r>
              <a:rPr lang="en-US" altLang="en-US" sz="2000" dirty="0" smtClean="0"/>
              <a:t> with the current approach of pricing FFRS MW awards the same as PFRS awards and uses the equivalency ratio in determining the quantity of PFR/FFR to procure</a:t>
            </a:r>
          </a:p>
          <a:p>
            <a:pPr>
              <a:defRPr/>
            </a:pPr>
            <a:r>
              <a:rPr lang="en-US" altLang="en-US" sz="2000" dirty="0" smtClean="0"/>
              <a:t>If the PFRS MCPC reflect opportunity costs, then the corresponding equivalent FFR1</a:t>
            </a:r>
            <a:r>
              <a:rPr lang="en-US" altLang="en-US" sz="2000" dirty="0"/>
              <a:t>, </a:t>
            </a:r>
            <a:r>
              <a:rPr lang="en-US" altLang="en-US" sz="2000" dirty="0" smtClean="0"/>
              <a:t>FFR2 MCPCs will also reflect opportunity costs</a:t>
            </a:r>
          </a:p>
          <a:p>
            <a:pPr>
              <a:defRPr/>
            </a:pPr>
            <a:r>
              <a:rPr lang="en-US" altLang="en-US" sz="2000" dirty="0" smtClean="0"/>
              <a:t>Replacement is 1 MW of PFRS for 1 MW of FFRS at all times – simplifies FFRS participation and reduces exposure of having to replace R MW (as high as 2.2) of PFRS for each FFRS in SASM</a:t>
            </a:r>
          </a:p>
          <a:p>
            <a:pPr>
              <a:defRPr/>
            </a:pPr>
            <a:r>
              <a:rPr lang="en-US" altLang="en-US" sz="2000" dirty="0" smtClean="0"/>
              <a:t>To meet new reliability standards, loads already required to pay for greater quantity of PFR/FFR in most of the year</a:t>
            </a:r>
          </a:p>
          <a:p>
            <a:pPr>
              <a:defRPr/>
            </a:pPr>
            <a:r>
              <a:rPr lang="en-US" altLang="en-US" sz="2000" dirty="0" smtClean="0"/>
              <a:t>With “FAST” implementation, loads not only pay for a greater quantity of PFR/FFR but also FFRS is paid “R” times PFRS prices – as high as $19,800/MW-h (more than twice the SWOC) – a significant increase in costs for loads over 2018 costs for the same MWs being procured</a:t>
            </a:r>
          </a:p>
          <a:p>
            <a:pPr>
              <a:defRPr/>
            </a:pPr>
            <a:r>
              <a:rPr lang="en-US" altLang="en-US" sz="2000" dirty="0" smtClean="0"/>
              <a:t>This proposal results in a lower PFR/FFR cost for loads while providing for simpler FFRS participation rules and lower exposure for FFRS replacement</a:t>
            </a:r>
          </a:p>
          <a:p>
            <a:pPr>
              <a:defRPr/>
            </a:pPr>
            <a:endParaRPr lang="en-US" altLang="en-US" sz="2800" dirty="0" smtClean="0"/>
          </a:p>
          <a:p>
            <a:pPr marL="0" indent="0">
              <a:buFont typeface="Arial" charset="0"/>
              <a:buNone/>
              <a:defRPr/>
            </a:pPr>
            <a:endParaRPr lang="en-US" altLang="en-US" sz="2800" dirty="0" smtClean="0"/>
          </a:p>
          <a:p>
            <a:pPr marL="0" indent="0">
              <a:buFont typeface="Arial" charset="0"/>
              <a:buNone/>
              <a:defRPr/>
            </a:pPr>
            <a:endParaRPr lang="en-US" altLang="en-US" sz="2800" dirty="0" smtClean="0"/>
          </a:p>
          <a:p>
            <a:pPr>
              <a:defRPr/>
            </a:pPr>
            <a:endParaRPr lang="en-US" altLang="en-US" sz="2800" dirty="0" smtClean="0"/>
          </a:p>
        </p:txBody>
      </p:sp>
      <p:sp>
        <p:nvSpPr>
          <p:cNvPr id="17411" name="Title 2"/>
          <p:cNvSpPr>
            <a:spLocks noGrp="1"/>
          </p:cNvSpPr>
          <p:nvPr>
            <p:ph type="title"/>
          </p:nvPr>
        </p:nvSpPr>
        <p:spPr>
          <a:xfrm>
            <a:off x="457200" y="-150813"/>
            <a:ext cx="8229600" cy="812801"/>
          </a:xfrm>
        </p:spPr>
        <p:txBody>
          <a:bodyPr/>
          <a:lstStyle/>
          <a:p>
            <a:r>
              <a:rPr lang="en-US" altLang="en-US" sz="2400" b="1" dirty="0">
                <a:solidFill>
                  <a:prstClr val="black"/>
                </a:solidFill>
              </a:rPr>
              <a:t>Enhanced 2015-2018 </a:t>
            </a:r>
            <a:r>
              <a:rPr lang="en-US" altLang="en-US" sz="2400" b="1" dirty="0" smtClean="0">
                <a:solidFill>
                  <a:prstClr val="black"/>
                </a:solidFill>
              </a:rPr>
              <a:t>Proposal </a:t>
            </a:r>
            <a:r>
              <a:rPr lang="en-US" altLang="en-US" sz="2400" b="1" dirty="0">
                <a:solidFill>
                  <a:prstClr val="black"/>
                </a:solidFill>
              </a:rPr>
              <a:t>(</a:t>
            </a:r>
            <a:r>
              <a:rPr lang="en-US" altLang="en-US" sz="2400" b="1" dirty="0" smtClean="0">
                <a:solidFill>
                  <a:prstClr val="black"/>
                </a:solidFill>
              </a:rPr>
              <a:t>PFRS </a:t>
            </a:r>
            <a:r>
              <a:rPr lang="en-US" altLang="en-US" sz="2400" b="1" dirty="0">
                <a:solidFill>
                  <a:prstClr val="black"/>
                </a:solidFill>
              </a:rPr>
              <a:t>&amp; </a:t>
            </a:r>
            <a:r>
              <a:rPr lang="en-US" altLang="en-US" sz="2400" b="1" dirty="0" smtClean="0">
                <a:solidFill>
                  <a:prstClr val="black"/>
                </a:solidFill>
              </a:rPr>
              <a:t>FFRS)</a:t>
            </a:r>
            <a:endParaRPr lang="en-US" altLang="en-US" sz="4000" dirty="0" smtClean="0"/>
          </a:p>
        </p:txBody>
      </p:sp>
      <p:sp>
        <p:nvSpPr>
          <p:cNvPr id="2" name="Slide Number Placeholder 1"/>
          <p:cNvSpPr>
            <a:spLocks noGrp="1"/>
          </p:cNvSpPr>
          <p:nvPr>
            <p:ph type="sldNum" sz="quarter" idx="11"/>
          </p:nvPr>
        </p:nvSpPr>
        <p:spPr/>
        <p:txBody>
          <a:bodyPr/>
          <a:lstStyle/>
          <a:p>
            <a:pPr>
              <a:defRPr/>
            </a:pPr>
            <a:fld id="{CBA2EFB4-ECF8-49BD-BE14-8DE16EE82FD1}" type="slidenum">
              <a:rPr lang="en-US" smtClean="0"/>
              <a:pPr>
                <a:defRPr/>
              </a:pPr>
              <a:t>10</a:t>
            </a:fld>
            <a:endParaRPr lang="en-US" dirty="0"/>
          </a:p>
        </p:txBody>
      </p:sp>
    </p:spTree>
    <p:extLst>
      <p:ext uri="{BB962C8B-B14F-4D97-AF65-F5344CB8AC3E}">
        <p14:creationId xmlns:p14="http://schemas.microsoft.com/office/powerpoint/2010/main" val="8674854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a:xfrm>
            <a:off x="314325" y="698500"/>
            <a:ext cx="8502650" cy="5122863"/>
          </a:xfrm>
        </p:spPr>
        <p:txBody>
          <a:bodyPr>
            <a:normAutofit/>
          </a:bodyPr>
          <a:lstStyle/>
          <a:p>
            <a:pPr marL="0" indent="0" algn="ctr">
              <a:buNone/>
              <a:defRPr/>
            </a:pPr>
            <a:r>
              <a:rPr lang="en-US" altLang="en-US" sz="2000" b="1" dirty="0" smtClean="0"/>
              <a:t>Description</a:t>
            </a:r>
          </a:p>
          <a:p>
            <a:pPr>
              <a:defRPr/>
            </a:pPr>
            <a:r>
              <a:rPr lang="en-US" altLang="en-US" sz="1800" dirty="0" smtClean="0"/>
              <a:t>@6:00 AM ERCOT posts PFRS and FFRS requirements taking into account the equivalency ratio. For example, hour ending X:</a:t>
            </a:r>
          </a:p>
          <a:p>
            <a:pPr lvl="1">
              <a:defRPr/>
            </a:pPr>
            <a:r>
              <a:rPr lang="en-US" altLang="en-US" sz="1600" dirty="0" err="1" smtClean="0"/>
              <a:t>PFR_requirement</a:t>
            </a:r>
            <a:r>
              <a:rPr lang="en-US" altLang="en-US" sz="1600" dirty="0" smtClean="0"/>
              <a:t> = 1240 MW</a:t>
            </a:r>
          </a:p>
          <a:p>
            <a:pPr lvl="1">
              <a:defRPr/>
            </a:pPr>
            <a:r>
              <a:rPr lang="en-US" altLang="en-US" sz="1600" dirty="0" err="1" smtClean="0"/>
              <a:t>FFR_requirement</a:t>
            </a:r>
            <a:r>
              <a:rPr lang="en-US" altLang="en-US" sz="1600" dirty="0" smtClean="0"/>
              <a:t> = 1060 MW</a:t>
            </a:r>
          </a:p>
          <a:p>
            <a:pPr lvl="1">
              <a:defRPr/>
            </a:pPr>
            <a:r>
              <a:rPr lang="en-US" altLang="en-US" sz="1600" dirty="0" smtClean="0"/>
              <a:t>Equivalency Ratio (R) = 2.0</a:t>
            </a:r>
          </a:p>
          <a:p>
            <a:pPr lvl="1">
              <a:defRPr/>
            </a:pPr>
            <a:r>
              <a:rPr lang="en-US" altLang="en-US" sz="1600" dirty="0" smtClean="0"/>
              <a:t>Total PFR+FFR requirement in PFRS MW is = 1240 + 2.0*1060 = 3360 MW</a:t>
            </a:r>
            <a:endParaRPr lang="en-US" altLang="en-US" sz="1800" dirty="0" smtClean="0"/>
          </a:p>
          <a:p>
            <a:pPr marL="0" indent="0">
              <a:buFont typeface="Arial" charset="0"/>
              <a:buNone/>
              <a:defRPr/>
            </a:pPr>
            <a:endParaRPr lang="en-US" altLang="en-US" sz="2800" dirty="0" smtClean="0"/>
          </a:p>
          <a:p>
            <a:pPr marL="0" indent="0">
              <a:buFont typeface="Arial" charset="0"/>
              <a:buNone/>
              <a:defRPr/>
            </a:pPr>
            <a:endParaRPr lang="en-US" altLang="en-US" sz="2800" dirty="0" smtClean="0"/>
          </a:p>
          <a:p>
            <a:pPr marL="0" indent="0">
              <a:buFont typeface="Arial" charset="0"/>
              <a:buNone/>
              <a:defRPr/>
            </a:pPr>
            <a:endParaRPr lang="en-US" altLang="en-US" sz="2800" dirty="0" smtClean="0"/>
          </a:p>
          <a:p>
            <a:pPr>
              <a:defRPr/>
            </a:pPr>
            <a:endParaRPr lang="en-US" altLang="en-US" sz="2800" dirty="0" smtClean="0"/>
          </a:p>
        </p:txBody>
      </p:sp>
      <p:sp>
        <p:nvSpPr>
          <p:cNvPr id="17411" name="Title 2"/>
          <p:cNvSpPr>
            <a:spLocks noGrp="1"/>
          </p:cNvSpPr>
          <p:nvPr>
            <p:ph type="title"/>
          </p:nvPr>
        </p:nvSpPr>
        <p:spPr>
          <a:xfrm>
            <a:off x="457200" y="-150813"/>
            <a:ext cx="8229600" cy="812801"/>
          </a:xfrm>
        </p:spPr>
        <p:txBody>
          <a:bodyPr/>
          <a:lstStyle/>
          <a:p>
            <a:r>
              <a:rPr lang="en-US" altLang="en-US" sz="2400" b="1" dirty="0">
                <a:solidFill>
                  <a:prstClr val="black"/>
                </a:solidFill>
              </a:rPr>
              <a:t>Enhanced 2015-2018 </a:t>
            </a:r>
            <a:r>
              <a:rPr lang="en-US" altLang="en-US" sz="2400" b="1" dirty="0" smtClean="0">
                <a:solidFill>
                  <a:prstClr val="black"/>
                </a:solidFill>
              </a:rPr>
              <a:t>Proposal </a:t>
            </a:r>
            <a:r>
              <a:rPr lang="en-US" altLang="en-US" sz="2400" b="1" dirty="0">
                <a:solidFill>
                  <a:prstClr val="black"/>
                </a:solidFill>
              </a:rPr>
              <a:t>(</a:t>
            </a:r>
            <a:r>
              <a:rPr lang="en-US" altLang="en-US" sz="2400" b="1" dirty="0" smtClean="0">
                <a:solidFill>
                  <a:prstClr val="black"/>
                </a:solidFill>
              </a:rPr>
              <a:t>PFRS </a:t>
            </a:r>
            <a:r>
              <a:rPr lang="en-US" altLang="en-US" sz="2400" b="1" dirty="0">
                <a:solidFill>
                  <a:prstClr val="black"/>
                </a:solidFill>
              </a:rPr>
              <a:t>&amp; </a:t>
            </a:r>
            <a:r>
              <a:rPr lang="en-US" altLang="en-US" sz="2400" b="1" dirty="0" smtClean="0">
                <a:solidFill>
                  <a:prstClr val="black"/>
                </a:solidFill>
              </a:rPr>
              <a:t>FFRS)</a:t>
            </a:r>
            <a:endParaRPr lang="en-US" altLang="en-US" sz="4000" dirty="0" smtClean="0"/>
          </a:p>
        </p:txBody>
      </p:sp>
      <p:sp>
        <p:nvSpPr>
          <p:cNvPr id="2" name="Slide Number Placeholder 1"/>
          <p:cNvSpPr>
            <a:spLocks noGrp="1"/>
          </p:cNvSpPr>
          <p:nvPr>
            <p:ph type="sldNum" sz="quarter" idx="11"/>
          </p:nvPr>
        </p:nvSpPr>
        <p:spPr/>
        <p:txBody>
          <a:bodyPr/>
          <a:lstStyle/>
          <a:p>
            <a:pPr>
              <a:defRPr/>
            </a:pPr>
            <a:fld id="{CBA2EFB4-ECF8-49BD-BE14-8DE16EE82FD1}" type="slidenum">
              <a:rPr lang="en-US" smtClean="0"/>
              <a:pPr>
                <a:defRPr/>
              </a:pPr>
              <a:t>11</a:t>
            </a:fld>
            <a:endParaRPr lang="en-US" dirty="0"/>
          </a:p>
        </p:txBody>
      </p:sp>
    </p:spTree>
    <p:extLst>
      <p:ext uri="{BB962C8B-B14F-4D97-AF65-F5344CB8AC3E}">
        <p14:creationId xmlns:p14="http://schemas.microsoft.com/office/powerpoint/2010/main" val="10532432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a:xfrm>
            <a:off x="314325" y="698500"/>
            <a:ext cx="8502650" cy="5122863"/>
          </a:xfrm>
        </p:spPr>
        <p:txBody>
          <a:bodyPr>
            <a:normAutofit/>
          </a:bodyPr>
          <a:lstStyle/>
          <a:p>
            <a:pPr marL="0" indent="0" algn="ctr">
              <a:buNone/>
              <a:defRPr/>
            </a:pPr>
            <a:r>
              <a:rPr lang="en-US" altLang="en-US" sz="2000" b="1" dirty="0" smtClean="0"/>
              <a:t>Description (continued)</a:t>
            </a:r>
          </a:p>
          <a:p>
            <a:pPr>
              <a:defRPr/>
            </a:pPr>
            <a:r>
              <a:rPr lang="en-US" altLang="en-US" sz="1800" dirty="0" smtClean="0"/>
              <a:t>@10:00 AM, DAM submission window close, </a:t>
            </a:r>
          </a:p>
          <a:p>
            <a:pPr marL="800100" lvl="1" indent="-342900">
              <a:buFont typeface="+mj-lt"/>
              <a:buAutoNum type="arabicPeriod"/>
              <a:defRPr/>
            </a:pPr>
            <a:r>
              <a:rPr lang="en-US" altLang="en-US" sz="1700" dirty="0" smtClean="0"/>
              <a:t>Determine expected FFRS MW amounts to be awarded equal to FFRS MW offered below previous day’s MCPC for PFR/FFR for the corresponding hour. </a:t>
            </a:r>
          </a:p>
          <a:p>
            <a:pPr marL="800100" lvl="1" indent="-342900">
              <a:buFont typeface="+mj-lt"/>
              <a:buAutoNum type="arabicPeriod"/>
              <a:defRPr/>
            </a:pPr>
            <a:r>
              <a:rPr lang="en-US" altLang="en-US" sz="1700" dirty="0"/>
              <a:t>Determine </a:t>
            </a:r>
            <a:r>
              <a:rPr lang="en-US" altLang="en-US" sz="1700" dirty="0" smtClean="0"/>
              <a:t>total </a:t>
            </a:r>
            <a:r>
              <a:rPr lang="en-US" altLang="en-US" sz="1700" dirty="0"/>
              <a:t>requirements in </a:t>
            </a:r>
            <a:r>
              <a:rPr lang="en-US" altLang="en-US" sz="1700" dirty="0" smtClean="0"/>
              <a:t>PFRS MW for the DAM engine as:</a:t>
            </a:r>
          </a:p>
          <a:p>
            <a:pPr marL="857250" lvl="2" indent="0">
              <a:buNone/>
              <a:defRPr/>
            </a:pPr>
            <a:r>
              <a:rPr lang="en-US" altLang="en-US" sz="1700" dirty="0" err="1" smtClean="0"/>
              <a:t>New_Total_PFR_FFR_Req</a:t>
            </a:r>
            <a:r>
              <a:rPr lang="en-US" altLang="en-US" sz="1700" dirty="0" smtClean="0"/>
              <a:t> = </a:t>
            </a:r>
          </a:p>
          <a:p>
            <a:pPr marL="857250" lvl="2" indent="0">
              <a:buNone/>
              <a:defRPr/>
            </a:pPr>
            <a:r>
              <a:rPr lang="en-US" altLang="en-US" sz="1700" dirty="0"/>
              <a:t>	</a:t>
            </a:r>
            <a:r>
              <a:rPr lang="en-US" altLang="en-US" sz="1700" dirty="0" err="1" smtClean="0"/>
              <a:t>Original_total_PFR_FFR_req</a:t>
            </a:r>
            <a:r>
              <a:rPr lang="en-US" altLang="en-US" sz="1700" dirty="0" smtClean="0"/>
              <a:t> – (R-1)*</a:t>
            </a:r>
            <a:r>
              <a:rPr lang="en-US" altLang="en-US" sz="1700" dirty="0" err="1" smtClean="0"/>
              <a:t>Expected_FFR_cleared_amount</a:t>
            </a:r>
            <a:endParaRPr lang="en-US" altLang="en-US" sz="1700" dirty="0" smtClean="0"/>
          </a:p>
          <a:p>
            <a:pPr marL="800100" lvl="1" indent="-342900">
              <a:buFont typeface="+mj-lt"/>
              <a:buAutoNum type="arabicPeriod"/>
              <a:defRPr/>
            </a:pPr>
            <a:r>
              <a:rPr lang="en-US" altLang="en-US" sz="1700" dirty="0" smtClean="0"/>
              <a:t>DAM Procurement constraints are:</a:t>
            </a:r>
          </a:p>
          <a:p>
            <a:pPr marL="1657350" lvl="3" indent="-342900">
              <a:buFont typeface="+mj-lt"/>
              <a:buAutoNum type="alphaLcParenR"/>
              <a:defRPr/>
            </a:pPr>
            <a:r>
              <a:rPr lang="en-US" altLang="en-US" sz="1700" dirty="0" smtClean="0"/>
              <a:t>Sum(PFR)+Sum(FFR) &gt;=</a:t>
            </a:r>
            <a:r>
              <a:rPr lang="en-US" altLang="en-US" sz="1700" dirty="0" err="1" smtClean="0"/>
              <a:t>New_Total_PFR_FFR_Req</a:t>
            </a:r>
            <a:endParaRPr lang="en-US" altLang="en-US" sz="1700" dirty="0" smtClean="0"/>
          </a:p>
          <a:p>
            <a:pPr marL="1657350" lvl="3" indent="-342900">
              <a:buFont typeface="+mj-lt"/>
              <a:buAutoNum type="alphaLcParenR"/>
              <a:defRPr/>
            </a:pPr>
            <a:r>
              <a:rPr lang="en-US" altLang="en-US" sz="1700" dirty="0" smtClean="0"/>
              <a:t>Sum(FFR) &lt;= </a:t>
            </a:r>
            <a:r>
              <a:rPr lang="en-US" altLang="en-US" sz="1700" dirty="0" err="1" smtClean="0"/>
              <a:t>FFR_requirement</a:t>
            </a:r>
            <a:endParaRPr lang="en-US" altLang="en-US" sz="1700" dirty="0" smtClean="0"/>
          </a:p>
          <a:p>
            <a:pPr marL="800100" lvl="1" indent="-342900">
              <a:buFont typeface="+mj-lt"/>
              <a:buAutoNum type="arabicPeriod"/>
              <a:defRPr/>
            </a:pPr>
            <a:r>
              <a:rPr lang="en-US" altLang="en-US" sz="1700" dirty="0" smtClean="0"/>
              <a:t>The MCPC for PFRS and FFRS is the same and is the shadow price of constraint 3.a) above</a:t>
            </a:r>
          </a:p>
          <a:p>
            <a:pPr>
              <a:defRPr/>
            </a:pPr>
            <a:endParaRPr lang="en-US" altLang="en-US" sz="1800" dirty="0" smtClean="0"/>
          </a:p>
          <a:p>
            <a:pPr marL="0" indent="0">
              <a:buFont typeface="Arial" charset="0"/>
              <a:buNone/>
              <a:defRPr/>
            </a:pPr>
            <a:endParaRPr lang="en-US" altLang="en-US" sz="2800" dirty="0" smtClean="0"/>
          </a:p>
          <a:p>
            <a:pPr marL="0" indent="0">
              <a:buFont typeface="Arial" charset="0"/>
              <a:buNone/>
              <a:defRPr/>
            </a:pPr>
            <a:endParaRPr lang="en-US" altLang="en-US" sz="2800" dirty="0" smtClean="0"/>
          </a:p>
          <a:p>
            <a:pPr marL="0" indent="0">
              <a:buFont typeface="Arial" charset="0"/>
              <a:buNone/>
              <a:defRPr/>
            </a:pPr>
            <a:endParaRPr lang="en-US" altLang="en-US" sz="2800" dirty="0" smtClean="0"/>
          </a:p>
          <a:p>
            <a:pPr>
              <a:defRPr/>
            </a:pPr>
            <a:endParaRPr lang="en-US" altLang="en-US" sz="2800" dirty="0" smtClean="0"/>
          </a:p>
        </p:txBody>
      </p:sp>
      <p:sp>
        <p:nvSpPr>
          <p:cNvPr id="17411" name="Title 2"/>
          <p:cNvSpPr>
            <a:spLocks noGrp="1"/>
          </p:cNvSpPr>
          <p:nvPr>
            <p:ph type="title"/>
          </p:nvPr>
        </p:nvSpPr>
        <p:spPr>
          <a:xfrm>
            <a:off x="457200" y="-150813"/>
            <a:ext cx="8229600" cy="812801"/>
          </a:xfrm>
        </p:spPr>
        <p:txBody>
          <a:bodyPr/>
          <a:lstStyle/>
          <a:p>
            <a:r>
              <a:rPr lang="en-US" altLang="en-US" sz="2400" b="1" dirty="0">
                <a:solidFill>
                  <a:prstClr val="black"/>
                </a:solidFill>
              </a:rPr>
              <a:t>Enhanced 2015-2018 </a:t>
            </a:r>
            <a:r>
              <a:rPr lang="en-US" altLang="en-US" sz="2400" b="1" dirty="0" smtClean="0">
                <a:solidFill>
                  <a:prstClr val="black"/>
                </a:solidFill>
              </a:rPr>
              <a:t>Proposal </a:t>
            </a:r>
            <a:r>
              <a:rPr lang="en-US" altLang="en-US" sz="2400" b="1" dirty="0">
                <a:solidFill>
                  <a:prstClr val="black"/>
                </a:solidFill>
              </a:rPr>
              <a:t>(</a:t>
            </a:r>
            <a:r>
              <a:rPr lang="en-US" altLang="en-US" sz="2400" b="1" dirty="0" smtClean="0">
                <a:solidFill>
                  <a:prstClr val="black"/>
                </a:solidFill>
              </a:rPr>
              <a:t>PFRS </a:t>
            </a:r>
            <a:r>
              <a:rPr lang="en-US" altLang="en-US" sz="2400" b="1" dirty="0">
                <a:solidFill>
                  <a:prstClr val="black"/>
                </a:solidFill>
              </a:rPr>
              <a:t>&amp; </a:t>
            </a:r>
            <a:r>
              <a:rPr lang="en-US" altLang="en-US" sz="2400" b="1" dirty="0" smtClean="0">
                <a:solidFill>
                  <a:prstClr val="black"/>
                </a:solidFill>
              </a:rPr>
              <a:t>FFRS)</a:t>
            </a:r>
            <a:endParaRPr lang="en-US" altLang="en-US" sz="4000" dirty="0" smtClean="0"/>
          </a:p>
        </p:txBody>
      </p:sp>
      <p:sp>
        <p:nvSpPr>
          <p:cNvPr id="2" name="Slide Number Placeholder 1"/>
          <p:cNvSpPr>
            <a:spLocks noGrp="1"/>
          </p:cNvSpPr>
          <p:nvPr>
            <p:ph type="sldNum" sz="quarter" idx="11"/>
          </p:nvPr>
        </p:nvSpPr>
        <p:spPr/>
        <p:txBody>
          <a:bodyPr/>
          <a:lstStyle/>
          <a:p>
            <a:pPr>
              <a:defRPr/>
            </a:pPr>
            <a:fld id="{CBA2EFB4-ECF8-49BD-BE14-8DE16EE82FD1}" type="slidenum">
              <a:rPr lang="en-US" smtClean="0"/>
              <a:pPr>
                <a:defRPr/>
              </a:pPr>
              <a:t>12</a:t>
            </a:fld>
            <a:endParaRPr lang="en-US" dirty="0"/>
          </a:p>
        </p:txBody>
      </p:sp>
    </p:spTree>
    <p:extLst>
      <p:ext uri="{BB962C8B-B14F-4D97-AF65-F5344CB8AC3E}">
        <p14:creationId xmlns:p14="http://schemas.microsoft.com/office/powerpoint/2010/main" val="15444745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a:xfrm>
            <a:off x="314325" y="698500"/>
            <a:ext cx="8502650" cy="5122863"/>
          </a:xfrm>
        </p:spPr>
        <p:txBody>
          <a:bodyPr>
            <a:normAutofit/>
          </a:bodyPr>
          <a:lstStyle/>
          <a:p>
            <a:pPr marL="0" indent="0" algn="ctr">
              <a:buNone/>
              <a:defRPr/>
            </a:pPr>
            <a:r>
              <a:rPr lang="en-US" altLang="en-US" sz="2000" b="1" dirty="0" smtClean="0"/>
              <a:t>Description (continued)</a:t>
            </a:r>
          </a:p>
          <a:p>
            <a:pPr>
              <a:defRPr/>
            </a:pPr>
            <a:r>
              <a:rPr lang="en-US" altLang="en-US" sz="1800" dirty="0" smtClean="0"/>
              <a:t>For example, at 10:00 AM DAM submission window close, the following offers are in the system (assume R=2 for this hour):</a:t>
            </a:r>
          </a:p>
          <a:p>
            <a:pPr lvl="1">
              <a:defRPr/>
            </a:pPr>
            <a:r>
              <a:rPr lang="en-US" altLang="en-US" sz="1600" dirty="0" smtClean="0"/>
              <a:t>3000 MW of PFRS @10 $/MW</a:t>
            </a:r>
          </a:p>
          <a:p>
            <a:pPr lvl="1">
              <a:defRPr/>
            </a:pPr>
            <a:r>
              <a:rPr lang="en-US" altLang="en-US" sz="1600" dirty="0" smtClean="0"/>
              <a:t>800 MW of FFRS @3 $/MW</a:t>
            </a:r>
          </a:p>
          <a:p>
            <a:pPr lvl="1">
              <a:defRPr/>
            </a:pPr>
            <a:r>
              <a:rPr lang="en-US" altLang="en-US" sz="1600" dirty="0" smtClean="0"/>
              <a:t>500 MW of FFRS @11 $/MW</a:t>
            </a:r>
          </a:p>
          <a:p>
            <a:pPr lvl="1">
              <a:defRPr/>
            </a:pPr>
            <a:endParaRPr lang="en-US" altLang="en-US" sz="1600" dirty="0" smtClean="0"/>
          </a:p>
          <a:p>
            <a:pPr marL="800100" lvl="1" indent="-342900">
              <a:buFont typeface="+mj-lt"/>
              <a:buAutoNum type="arabicPeriod"/>
              <a:defRPr/>
            </a:pPr>
            <a:r>
              <a:rPr lang="en-US" altLang="en-US" sz="1600" dirty="0" smtClean="0"/>
              <a:t>ERCOT guesstimates the MCPC for PFR/FFR to be $10/MW (based on some adjustment of previous day’s MCPC)</a:t>
            </a:r>
          </a:p>
          <a:p>
            <a:pPr marL="800100" lvl="1" indent="-342900">
              <a:buFont typeface="+mj-lt"/>
              <a:buAutoNum type="arabicPeriod"/>
              <a:defRPr/>
            </a:pPr>
            <a:r>
              <a:rPr lang="en-US" altLang="en-US" sz="1600" dirty="0" smtClean="0"/>
              <a:t>If prior day’s MCPC was $10/MW, then FFRS MW expected to clear is 800</a:t>
            </a:r>
          </a:p>
          <a:p>
            <a:pPr marL="800100" lvl="1" indent="-342900">
              <a:buFont typeface="+mj-lt"/>
              <a:buAutoNum type="arabicPeriod"/>
              <a:defRPr/>
            </a:pPr>
            <a:r>
              <a:rPr lang="en-US" altLang="en-US" sz="1600" dirty="0" smtClean="0"/>
              <a:t>New Total PFR+FFR requirement = 3360  - (2-1)*800 = 2560 MW</a:t>
            </a:r>
          </a:p>
          <a:p>
            <a:pPr marL="800100" lvl="1" indent="-342900">
              <a:buFont typeface="+mj-lt"/>
              <a:buAutoNum type="arabicPeriod"/>
              <a:defRPr/>
            </a:pPr>
            <a:r>
              <a:rPr lang="en-US" altLang="en-US" sz="1700" dirty="0" smtClean="0"/>
              <a:t>DAM </a:t>
            </a:r>
            <a:r>
              <a:rPr lang="en-US" altLang="en-US" sz="1700" dirty="0"/>
              <a:t>Procurement </a:t>
            </a:r>
            <a:r>
              <a:rPr lang="en-US" altLang="en-US" sz="1700" dirty="0" smtClean="0"/>
              <a:t>constraints </a:t>
            </a:r>
            <a:r>
              <a:rPr lang="en-US" altLang="en-US" sz="1700" dirty="0"/>
              <a:t>are:</a:t>
            </a:r>
          </a:p>
          <a:p>
            <a:pPr marL="1657350" lvl="3" indent="-342900">
              <a:buFont typeface="+mj-lt"/>
              <a:buAutoNum type="alphaLcParenR"/>
              <a:defRPr/>
            </a:pPr>
            <a:r>
              <a:rPr lang="en-US" altLang="en-US" sz="1700" dirty="0"/>
              <a:t>Sum(PFR)+Sum(FFR) </a:t>
            </a:r>
            <a:r>
              <a:rPr lang="en-US" altLang="en-US" sz="1700" dirty="0" smtClean="0"/>
              <a:t>&gt;=2560</a:t>
            </a:r>
            <a:endParaRPr lang="en-US" altLang="en-US" sz="1700" dirty="0"/>
          </a:p>
          <a:p>
            <a:pPr marL="1657350" lvl="3" indent="-342900">
              <a:buFont typeface="+mj-lt"/>
              <a:buAutoNum type="alphaLcParenR"/>
              <a:defRPr/>
            </a:pPr>
            <a:r>
              <a:rPr lang="en-US" altLang="en-US" sz="1700" dirty="0"/>
              <a:t>Sum(FFR) &lt;= </a:t>
            </a:r>
            <a:r>
              <a:rPr lang="en-US" altLang="en-US" sz="1700" dirty="0" smtClean="0"/>
              <a:t>1060</a:t>
            </a:r>
          </a:p>
          <a:p>
            <a:pPr marL="800100" lvl="1" indent="-342900">
              <a:buFont typeface="+mj-lt"/>
              <a:buAutoNum type="arabicPeriod"/>
              <a:defRPr/>
            </a:pPr>
            <a:r>
              <a:rPr lang="en-US" altLang="en-US" sz="1700" dirty="0"/>
              <a:t>The MCPC for </a:t>
            </a:r>
            <a:r>
              <a:rPr lang="en-US" altLang="en-US" sz="1700" dirty="0" smtClean="0"/>
              <a:t>PFRS </a:t>
            </a:r>
            <a:r>
              <a:rPr lang="en-US" altLang="en-US" sz="1700" dirty="0"/>
              <a:t>and </a:t>
            </a:r>
            <a:r>
              <a:rPr lang="en-US" altLang="en-US" sz="1700" dirty="0" smtClean="0"/>
              <a:t>FFRS </a:t>
            </a:r>
            <a:r>
              <a:rPr lang="en-US" altLang="en-US" sz="1700" dirty="0"/>
              <a:t>is the same and is the shadow price of constraint </a:t>
            </a:r>
            <a:r>
              <a:rPr lang="en-US" altLang="en-US" sz="1700" dirty="0" smtClean="0"/>
              <a:t>4.a</a:t>
            </a:r>
            <a:r>
              <a:rPr lang="en-US" altLang="en-US" sz="1700" dirty="0"/>
              <a:t>) </a:t>
            </a:r>
            <a:r>
              <a:rPr lang="en-US" altLang="en-US" sz="1700" dirty="0" smtClean="0"/>
              <a:t>above, i.e. $10/MW (800 MW of FFRS and 1760 MW of PFRS awarded)</a:t>
            </a:r>
            <a:endParaRPr lang="en-US" altLang="en-US" sz="1700" dirty="0"/>
          </a:p>
          <a:p>
            <a:pPr marL="800100" lvl="1" indent="-342900">
              <a:buFont typeface="+mj-lt"/>
              <a:buAutoNum type="arabicPeriod"/>
              <a:defRPr/>
            </a:pPr>
            <a:endParaRPr lang="en-US" altLang="en-US" sz="1600" dirty="0" smtClean="0"/>
          </a:p>
          <a:p>
            <a:pPr marL="800100" lvl="1" indent="-342900">
              <a:buFont typeface="+mj-lt"/>
              <a:buAutoNum type="arabicPeriod"/>
              <a:defRPr/>
            </a:pPr>
            <a:endParaRPr lang="en-US" altLang="en-US" sz="1600" dirty="0" smtClean="0"/>
          </a:p>
          <a:p>
            <a:pPr marL="0" indent="0">
              <a:buFont typeface="Arial" charset="0"/>
              <a:buNone/>
              <a:defRPr/>
            </a:pPr>
            <a:endParaRPr lang="en-US" altLang="en-US" sz="2800" dirty="0" smtClean="0"/>
          </a:p>
          <a:p>
            <a:pPr marL="0" indent="0">
              <a:buFont typeface="Arial" charset="0"/>
              <a:buNone/>
              <a:defRPr/>
            </a:pPr>
            <a:endParaRPr lang="en-US" altLang="en-US" sz="2800" dirty="0" smtClean="0"/>
          </a:p>
          <a:p>
            <a:pPr marL="0" indent="0">
              <a:buFont typeface="Arial" charset="0"/>
              <a:buNone/>
              <a:defRPr/>
            </a:pPr>
            <a:endParaRPr lang="en-US" altLang="en-US" sz="2800" dirty="0" smtClean="0"/>
          </a:p>
          <a:p>
            <a:pPr>
              <a:defRPr/>
            </a:pPr>
            <a:endParaRPr lang="en-US" altLang="en-US" sz="2800" dirty="0" smtClean="0"/>
          </a:p>
        </p:txBody>
      </p:sp>
      <p:sp>
        <p:nvSpPr>
          <p:cNvPr id="17411" name="Title 2"/>
          <p:cNvSpPr>
            <a:spLocks noGrp="1"/>
          </p:cNvSpPr>
          <p:nvPr>
            <p:ph type="title"/>
          </p:nvPr>
        </p:nvSpPr>
        <p:spPr>
          <a:xfrm>
            <a:off x="457200" y="-150813"/>
            <a:ext cx="8229600" cy="812801"/>
          </a:xfrm>
        </p:spPr>
        <p:txBody>
          <a:bodyPr/>
          <a:lstStyle/>
          <a:p>
            <a:r>
              <a:rPr lang="en-US" altLang="en-US" sz="2400" b="1" dirty="0">
                <a:solidFill>
                  <a:prstClr val="black"/>
                </a:solidFill>
              </a:rPr>
              <a:t>Enhanced 2015-2018 </a:t>
            </a:r>
            <a:r>
              <a:rPr lang="en-US" altLang="en-US" sz="2400" b="1" dirty="0" smtClean="0">
                <a:solidFill>
                  <a:prstClr val="black"/>
                </a:solidFill>
              </a:rPr>
              <a:t>Proposal </a:t>
            </a:r>
            <a:r>
              <a:rPr lang="en-US" altLang="en-US" sz="2400" b="1" dirty="0">
                <a:solidFill>
                  <a:prstClr val="black"/>
                </a:solidFill>
              </a:rPr>
              <a:t>(</a:t>
            </a:r>
            <a:r>
              <a:rPr lang="en-US" altLang="en-US" sz="2400" b="1" dirty="0" smtClean="0">
                <a:solidFill>
                  <a:prstClr val="black"/>
                </a:solidFill>
              </a:rPr>
              <a:t>PFRS </a:t>
            </a:r>
            <a:r>
              <a:rPr lang="en-US" altLang="en-US" sz="2400" b="1" dirty="0">
                <a:solidFill>
                  <a:prstClr val="black"/>
                </a:solidFill>
              </a:rPr>
              <a:t>&amp; </a:t>
            </a:r>
            <a:r>
              <a:rPr lang="en-US" altLang="en-US" sz="2400" b="1" dirty="0" smtClean="0">
                <a:solidFill>
                  <a:prstClr val="black"/>
                </a:solidFill>
              </a:rPr>
              <a:t>FFRS)</a:t>
            </a:r>
            <a:endParaRPr lang="en-US" altLang="en-US" sz="4000" dirty="0" smtClean="0"/>
          </a:p>
        </p:txBody>
      </p:sp>
      <p:sp>
        <p:nvSpPr>
          <p:cNvPr id="2" name="Slide Number Placeholder 1"/>
          <p:cNvSpPr>
            <a:spLocks noGrp="1"/>
          </p:cNvSpPr>
          <p:nvPr>
            <p:ph type="sldNum" sz="quarter" idx="11"/>
          </p:nvPr>
        </p:nvSpPr>
        <p:spPr/>
        <p:txBody>
          <a:bodyPr/>
          <a:lstStyle/>
          <a:p>
            <a:pPr>
              <a:defRPr/>
            </a:pPr>
            <a:fld id="{CBA2EFB4-ECF8-49BD-BE14-8DE16EE82FD1}" type="slidenum">
              <a:rPr lang="en-US" smtClean="0"/>
              <a:pPr>
                <a:defRPr/>
              </a:pPr>
              <a:t>13</a:t>
            </a:fld>
            <a:endParaRPr lang="en-US" dirty="0"/>
          </a:p>
        </p:txBody>
      </p:sp>
    </p:spTree>
    <p:extLst>
      <p:ext uri="{BB962C8B-B14F-4D97-AF65-F5344CB8AC3E}">
        <p14:creationId xmlns:p14="http://schemas.microsoft.com/office/powerpoint/2010/main" val="18034254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a:xfrm>
            <a:off x="457200" y="874713"/>
            <a:ext cx="8229600" cy="5122862"/>
          </a:xfrm>
        </p:spPr>
        <p:txBody>
          <a:bodyPr>
            <a:normAutofit/>
          </a:bodyPr>
          <a:lstStyle/>
          <a:p>
            <a:pPr marL="0" indent="0" algn="ctr">
              <a:buNone/>
              <a:defRPr/>
            </a:pPr>
            <a:r>
              <a:rPr lang="en-US" altLang="en-US" sz="2800" dirty="0" smtClean="0"/>
              <a:t>Replacement Risks</a:t>
            </a:r>
            <a:r>
              <a:rPr lang="en-US" altLang="en-US" sz="2000" dirty="0" smtClean="0"/>
              <a:t> </a:t>
            </a:r>
            <a:endParaRPr lang="en-US" altLang="en-US" sz="2000" dirty="0"/>
          </a:p>
          <a:p>
            <a:pPr>
              <a:defRPr/>
            </a:pPr>
            <a:endParaRPr lang="en-US" altLang="en-US" sz="2000" dirty="0" smtClean="0"/>
          </a:p>
          <a:p>
            <a:pPr marL="0" indent="0">
              <a:buNone/>
              <a:defRPr/>
            </a:pPr>
            <a:r>
              <a:rPr lang="en-US" altLang="en-US" sz="2000" u="sng" dirty="0" smtClean="0"/>
              <a:t>Provider Risk</a:t>
            </a:r>
            <a:endParaRPr lang="en-US" altLang="en-US" sz="2000" u="sng" dirty="0"/>
          </a:p>
          <a:p>
            <a:pPr>
              <a:defRPr/>
            </a:pPr>
            <a:r>
              <a:rPr lang="en-US" altLang="en-US" sz="2000" dirty="0" smtClean="0"/>
              <a:t>If </a:t>
            </a:r>
            <a:r>
              <a:rPr lang="en-US" altLang="en-US" sz="2000" dirty="0"/>
              <a:t>a </a:t>
            </a:r>
            <a:r>
              <a:rPr lang="en-US" altLang="en-US" sz="2000" dirty="0" smtClean="0"/>
              <a:t>provider of FFRS needs to replace </a:t>
            </a:r>
            <a:r>
              <a:rPr lang="en-US" altLang="en-US" sz="2000" dirty="0"/>
              <a:t>FFR1, </a:t>
            </a:r>
            <a:r>
              <a:rPr lang="en-US" altLang="en-US" sz="2000" dirty="0" smtClean="0"/>
              <a:t>FFR2 </a:t>
            </a:r>
            <a:r>
              <a:rPr lang="en-US" altLang="en-US" sz="2000" dirty="0"/>
              <a:t>MW </a:t>
            </a:r>
            <a:r>
              <a:rPr lang="en-US" altLang="en-US" sz="2000" dirty="0" smtClean="0"/>
              <a:t>responsibility, the original provider of the FFR will be responsible for only the cost of replacing the same MW amount of either FFRS or PFRS. Thus, the risk to the provider of FFRS is the same as the risk to the provider of PFRS.</a:t>
            </a:r>
          </a:p>
          <a:p>
            <a:pPr marL="0" lvl="2" indent="0">
              <a:buNone/>
              <a:defRPr/>
            </a:pPr>
            <a:endParaRPr lang="en-US" altLang="en-US" u="sng" dirty="0" smtClean="0"/>
          </a:p>
          <a:p>
            <a:pPr marL="0" lvl="2" indent="0">
              <a:buNone/>
              <a:defRPr/>
            </a:pPr>
            <a:r>
              <a:rPr lang="en-US" altLang="en-US" u="sng" dirty="0" smtClean="0"/>
              <a:t>Purchaser Risk</a:t>
            </a:r>
          </a:p>
          <a:p>
            <a:pPr marL="342900" lvl="2" indent="-342900">
              <a:defRPr/>
            </a:pPr>
            <a:r>
              <a:rPr lang="en-US" altLang="en-US" dirty="0"/>
              <a:t>If a provider of </a:t>
            </a:r>
            <a:r>
              <a:rPr lang="en-US" altLang="en-US" dirty="0" smtClean="0"/>
              <a:t>FFRS </a:t>
            </a:r>
            <a:r>
              <a:rPr lang="en-US" altLang="en-US" dirty="0"/>
              <a:t>needs to replace FFR1, FFR2 MW </a:t>
            </a:r>
            <a:r>
              <a:rPr lang="en-US" altLang="en-US" dirty="0" smtClean="0"/>
              <a:t>responsibility there </a:t>
            </a:r>
            <a:r>
              <a:rPr lang="en-US" altLang="en-US" b="1" u="sng" dirty="0" smtClean="0"/>
              <a:t>is risk </a:t>
            </a:r>
            <a:r>
              <a:rPr lang="en-US" altLang="en-US" dirty="0" smtClean="0"/>
              <a:t>that some of that cost will be uplifted to other market participants.</a:t>
            </a:r>
          </a:p>
          <a:p>
            <a:pPr>
              <a:defRPr/>
            </a:pPr>
            <a:endParaRPr lang="en-US" altLang="en-US" dirty="0"/>
          </a:p>
          <a:p>
            <a:pPr>
              <a:defRPr/>
            </a:pPr>
            <a:endParaRPr lang="en-US" altLang="en-US" dirty="0"/>
          </a:p>
          <a:p>
            <a:pPr>
              <a:defRPr/>
            </a:pPr>
            <a:endParaRPr lang="en-US" altLang="en-US" dirty="0" smtClean="0"/>
          </a:p>
          <a:p>
            <a:pPr marL="0" indent="0">
              <a:buFont typeface="Arial" charset="0"/>
              <a:buNone/>
              <a:defRPr/>
            </a:pPr>
            <a:endParaRPr lang="en-US" altLang="en-US" dirty="0" smtClean="0"/>
          </a:p>
          <a:p>
            <a:pPr marL="0" indent="0">
              <a:buFont typeface="Arial" charset="0"/>
              <a:buNone/>
              <a:defRPr/>
            </a:pPr>
            <a:endParaRPr lang="en-US" altLang="en-US" dirty="0" smtClean="0"/>
          </a:p>
          <a:p>
            <a:pPr marL="0" indent="0">
              <a:buFont typeface="Arial" charset="0"/>
              <a:buNone/>
              <a:defRPr/>
            </a:pPr>
            <a:endParaRPr lang="en-US" altLang="en-US" dirty="0" smtClean="0"/>
          </a:p>
          <a:p>
            <a:pPr>
              <a:defRPr/>
            </a:pPr>
            <a:endParaRPr lang="en-US" altLang="en-US" dirty="0" smtClean="0"/>
          </a:p>
        </p:txBody>
      </p:sp>
      <p:sp>
        <p:nvSpPr>
          <p:cNvPr id="22531" name="Title 2"/>
          <p:cNvSpPr>
            <a:spLocks noGrp="1"/>
          </p:cNvSpPr>
          <p:nvPr>
            <p:ph type="title"/>
          </p:nvPr>
        </p:nvSpPr>
        <p:spPr>
          <a:xfrm>
            <a:off x="457200" y="-150813"/>
            <a:ext cx="8229600" cy="812801"/>
          </a:xfrm>
        </p:spPr>
        <p:txBody>
          <a:bodyPr/>
          <a:lstStyle/>
          <a:p>
            <a:r>
              <a:rPr lang="en-US" altLang="en-US" sz="2400" b="1" dirty="0">
                <a:solidFill>
                  <a:prstClr val="black"/>
                </a:solidFill>
              </a:rPr>
              <a:t>Enhanced 2015-2018 </a:t>
            </a:r>
            <a:r>
              <a:rPr lang="en-US" altLang="en-US" sz="2400" b="1" dirty="0" smtClean="0">
                <a:solidFill>
                  <a:prstClr val="black"/>
                </a:solidFill>
              </a:rPr>
              <a:t>Proposal </a:t>
            </a:r>
            <a:r>
              <a:rPr lang="en-US" altLang="en-US" sz="2400" b="1" dirty="0">
                <a:solidFill>
                  <a:prstClr val="black"/>
                </a:solidFill>
              </a:rPr>
              <a:t>(PFRS &amp; FFRS)</a:t>
            </a:r>
            <a:endParaRPr lang="en-US" altLang="en-US" sz="3600" dirty="0" smtClean="0"/>
          </a:p>
        </p:txBody>
      </p:sp>
      <p:sp>
        <p:nvSpPr>
          <p:cNvPr id="2" name="Slide Number Placeholder 1"/>
          <p:cNvSpPr>
            <a:spLocks noGrp="1"/>
          </p:cNvSpPr>
          <p:nvPr>
            <p:ph type="sldNum" sz="quarter" idx="11"/>
          </p:nvPr>
        </p:nvSpPr>
        <p:spPr/>
        <p:txBody>
          <a:bodyPr/>
          <a:lstStyle/>
          <a:p>
            <a:pPr>
              <a:defRPr/>
            </a:pPr>
            <a:fld id="{3B964981-A6A4-4BD7-BB79-F04A4EC77336}" type="slidenum">
              <a:rPr lang="en-US" smtClean="0"/>
              <a:pPr>
                <a:defRPr/>
              </a:pPr>
              <a:t>14</a:t>
            </a:fld>
            <a:endParaRPr lang="en-US" dirty="0"/>
          </a:p>
        </p:txBody>
      </p:sp>
    </p:spTree>
    <p:extLst>
      <p:ext uri="{BB962C8B-B14F-4D97-AF65-F5344CB8AC3E}">
        <p14:creationId xmlns:p14="http://schemas.microsoft.com/office/powerpoint/2010/main" val="23064247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2"/>
          <p:cNvSpPr>
            <a:spLocks noGrp="1"/>
          </p:cNvSpPr>
          <p:nvPr>
            <p:ph type="title"/>
          </p:nvPr>
        </p:nvSpPr>
        <p:spPr>
          <a:xfrm>
            <a:off x="457200" y="-150813"/>
            <a:ext cx="8229600" cy="812801"/>
          </a:xfrm>
        </p:spPr>
        <p:txBody>
          <a:bodyPr/>
          <a:lstStyle/>
          <a:p>
            <a:r>
              <a:rPr lang="en-US" altLang="en-US" sz="3200" dirty="0" smtClean="0"/>
              <a:t>PFR &amp; FFR MCPC Formulas</a:t>
            </a:r>
          </a:p>
        </p:txBody>
      </p:sp>
      <p:sp>
        <p:nvSpPr>
          <p:cNvPr id="2" name="Slide Number Placeholder 1"/>
          <p:cNvSpPr>
            <a:spLocks noGrp="1"/>
          </p:cNvSpPr>
          <p:nvPr>
            <p:ph type="sldNum" sz="quarter" idx="11"/>
          </p:nvPr>
        </p:nvSpPr>
        <p:spPr/>
        <p:txBody>
          <a:bodyPr/>
          <a:lstStyle/>
          <a:p>
            <a:pPr>
              <a:defRPr/>
            </a:pPr>
            <a:fld id="{C53040C0-CE04-4EF2-999B-5B23932399F9}" type="slidenum">
              <a:rPr lang="en-US" smtClean="0"/>
              <a:pPr>
                <a:defRPr/>
              </a:pPr>
              <a:t>15</a:t>
            </a:fld>
            <a:endParaRPr lang="en-US" dirty="0"/>
          </a:p>
        </p:txBody>
      </p:sp>
      <p:sp>
        <p:nvSpPr>
          <p:cNvPr id="23556" name="Content Placeholder 2"/>
          <p:cNvSpPr>
            <a:spLocks noGrp="1"/>
          </p:cNvSpPr>
          <p:nvPr>
            <p:ph idx="1"/>
          </p:nvPr>
        </p:nvSpPr>
        <p:spPr>
          <a:xfrm>
            <a:off x="457200" y="874713"/>
            <a:ext cx="8229600" cy="5122862"/>
          </a:xfrm>
        </p:spPr>
        <p:txBody>
          <a:bodyPr/>
          <a:lstStyle/>
          <a:p>
            <a:pPr marL="0" indent="0">
              <a:buFont typeface="Arial" charset="0"/>
              <a:buNone/>
            </a:pPr>
            <a:endParaRPr lang="en-US" altLang="en-US" dirty="0" smtClean="0"/>
          </a:p>
          <a:p>
            <a:pPr marL="0" indent="0">
              <a:buFont typeface="Arial" charset="0"/>
              <a:buNone/>
            </a:pPr>
            <a:endParaRPr lang="en-US" altLang="en-US" dirty="0"/>
          </a:p>
          <a:p>
            <a:pPr marL="0" indent="0">
              <a:buFont typeface="Arial" charset="0"/>
              <a:buNone/>
            </a:pPr>
            <a:endParaRPr lang="en-US" altLang="en-US" dirty="0" smtClean="0"/>
          </a:p>
          <a:p>
            <a:pPr marL="0" indent="0">
              <a:buFont typeface="Arial" charset="0"/>
              <a:buNone/>
            </a:pPr>
            <a:endParaRPr lang="en-US" altLang="en-US" dirty="0"/>
          </a:p>
          <a:p>
            <a:pPr marL="0" indent="0">
              <a:buFont typeface="Arial" charset="0"/>
              <a:buNone/>
            </a:pPr>
            <a:endParaRPr lang="en-US" altLang="en-US" dirty="0" smtClean="0"/>
          </a:p>
          <a:p>
            <a:pPr marL="457200" indent="-457200">
              <a:buFont typeface="+mj-lt"/>
              <a:buAutoNum type="arabicPeriod"/>
            </a:pPr>
            <a:r>
              <a:rPr lang="en-US" altLang="en-US" sz="1800" dirty="0" smtClean="0"/>
              <a:t>Note that FFRS is of two types - FFR1 and FFR2</a:t>
            </a:r>
            <a:endParaRPr lang="en-US" altLang="en-US" sz="1800" dirty="0"/>
          </a:p>
          <a:p>
            <a:pPr marL="457200" indent="-457200">
              <a:buFont typeface="+mj-lt"/>
              <a:buAutoNum type="arabicPeriod"/>
            </a:pPr>
            <a:r>
              <a:rPr lang="en-US" altLang="en-US" sz="1800" dirty="0" smtClean="0"/>
              <a:t>The details of the procurement constraints (in NPRR 667) are:</a:t>
            </a:r>
          </a:p>
          <a:p>
            <a:pPr marL="857250" lvl="1" indent="-457200">
              <a:buFont typeface="+mj-lt"/>
              <a:buAutoNum type="arabicPeriod"/>
            </a:pPr>
            <a:r>
              <a:rPr lang="en-US" altLang="en-US" sz="1600" dirty="0" smtClean="0"/>
              <a:t>Sum(PFR) + R*Sum(FFR1+FFR2) &gt;= Total Requirement in PFR MW terms (shadow price SP1 &gt;=0)</a:t>
            </a:r>
          </a:p>
          <a:p>
            <a:pPr marL="857250" lvl="1" indent="-457200">
              <a:buFont typeface="+mj-lt"/>
              <a:buAutoNum type="arabicPeriod"/>
            </a:pPr>
            <a:r>
              <a:rPr lang="en-US" altLang="en-US" sz="1600" dirty="0" smtClean="0"/>
              <a:t>Sum(FFR1+FFR2) &lt;= </a:t>
            </a:r>
            <a:r>
              <a:rPr lang="en-US" altLang="en-US" sz="1600" dirty="0" err="1" smtClean="0"/>
              <a:t>FFR_Total_Requirement</a:t>
            </a:r>
            <a:r>
              <a:rPr lang="en-US" altLang="en-US" sz="1600" dirty="0" smtClean="0"/>
              <a:t> (shadow price SP2&lt;=0)</a:t>
            </a:r>
          </a:p>
          <a:p>
            <a:pPr marL="857250" lvl="1" indent="-457200">
              <a:buFont typeface="+mj-lt"/>
              <a:buAutoNum type="arabicPeriod"/>
            </a:pPr>
            <a:r>
              <a:rPr lang="en-US" altLang="en-US" sz="1600" dirty="0" smtClean="0"/>
              <a:t>Sum(FFR1) &lt;= FFR1_Requirement (shadow price SP3&lt;= 0)</a:t>
            </a:r>
          </a:p>
          <a:p>
            <a:pPr marL="857250" lvl="1" indent="-457200">
              <a:buFont typeface="+mj-lt"/>
              <a:buAutoNum type="arabicPeriod"/>
            </a:pPr>
            <a:r>
              <a:rPr lang="en-US" altLang="en-US" sz="1600" dirty="0" smtClean="0"/>
              <a:t>PFR MCPC = SP1</a:t>
            </a:r>
          </a:p>
        </p:txBody>
      </p:sp>
      <p:graphicFrame>
        <p:nvGraphicFramePr>
          <p:cNvPr id="6" name="Table 5"/>
          <p:cNvGraphicFramePr>
            <a:graphicFrameLocks noGrp="1"/>
          </p:cNvGraphicFramePr>
          <p:nvPr>
            <p:extLst>
              <p:ext uri="{D42A27DB-BD31-4B8C-83A1-F6EECF244321}">
                <p14:modId xmlns:p14="http://schemas.microsoft.com/office/powerpoint/2010/main" val="1058369545"/>
              </p:ext>
            </p:extLst>
          </p:nvPr>
        </p:nvGraphicFramePr>
        <p:xfrm>
          <a:off x="457200" y="762000"/>
          <a:ext cx="8388350" cy="1798239"/>
        </p:xfrm>
        <a:graphic>
          <a:graphicData uri="http://schemas.openxmlformats.org/drawingml/2006/table">
            <a:tbl>
              <a:tblPr firstRow="1" bandRow="1">
                <a:tableStyleId>{5C22544A-7EE6-4342-B048-85BDC9FD1C3A}</a:tableStyleId>
              </a:tblPr>
              <a:tblGrid>
                <a:gridCol w="737885"/>
                <a:gridCol w="1684008"/>
                <a:gridCol w="2896787"/>
                <a:gridCol w="3069670"/>
              </a:tblGrid>
              <a:tr h="416544">
                <a:tc>
                  <a:txBody>
                    <a:bodyPr/>
                    <a:lstStyle/>
                    <a:p>
                      <a:r>
                        <a:rPr lang="en-US" sz="1800" dirty="0" smtClean="0"/>
                        <a:t>AS</a:t>
                      </a:r>
                      <a:endParaRPr lang="en-US" sz="1800" dirty="0"/>
                    </a:p>
                  </a:txBody>
                  <a:tcPr marL="45722" marR="45722"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smtClean="0"/>
                        <a:t>FAST</a:t>
                      </a:r>
                      <a:endParaRPr lang="en-US" sz="1800" dirty="0"/>
                    </a:p>
                  </a:txBody>
                  <a:tcPr marL="45722" marR="45722"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t>IMM Proposal</a:t>
                      </a:r>
                      <a:endParaRPr lang="en-US" sz="1800" dirty="0"/>
                    </a:p>
                  </a:txBody>
                  <a:tcPr marL="45722" marR="45722"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t>Enhanced 2015-2018 Alternative</a:t>
                      </a:r>
                      <a:endParaRPr lang="en-US" sz="1800" dirty="0"/>
                    </a:p>
                  </a:txBody>
                  <a:tcPr marL="45722" marR="45722"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58189">
                <a:tc>
                  <a:txBody>
                    <a:bodyPr/>
                    <a:lstStyle/>
                    <a:p>
                      <a:r>
                        <a:rPr lang="en-US" sz="1400" dirty="0" smtClean="0"/>
                        <a:t>FFR</a:t>
                      </a:r>
                      <a:endParaRPr lang="en-US" sz="1400" dirty="0"/>
                    </a:p>
                  </a:txBody>
                  <a:tcPr marL="45722" marR="45722"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t>R * PFR MCPC</a:t>
                      </a:r>
                      <a:endParaRPr lang="en-US" sz="1400" dirty="0"/>
                    </a:p>
                  </a:txBody>
                  <a:tcPr marL="45722" marR="45722"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t>Ratio * PFR MCPC + </a:t>
                      </a:r>
                    </a:p>
                    <a:p>
                      <a:r>
                        <a:rPr lang="en-US" sz="1400" i="1" dirty="0" smtClean="0"/>
                        <a:t>SP</a:t>
                      </a:r>
                      <a:r>
                        <a:rPr lang="en-US" sz="1400" dirty="0" smtClean="0"/>
                        <a:t> of </a:t>
                      </a:r>
                      <a:r>
                        <a:rPr lang="en-US" sz="1400" dirty="0" err="1" smtClean="0"/>
                        <a:t>FFR</a:t>
                      </a:r>
                      <a:r>
                        <a:rPr lang="en-US" sz="1400" baseline="-25000" dirty="0" err="1" smtClean="0"/>
                        <a:t>max</a:t>
                      </a:r>
                      <a:r>
                        <a:rPr lang="en-US" sz="1400" dirty="0" smtClean="0"/>
                        <a:t> constraints</a:t>
                      </a:r>
                      <a:r>
                        <a:rPr lang="en-US" sz="1400" baseline="30000" dirty="0" smtClean="0"/>
                        <a:t>1</a:t>
                      </a:r>
                      <a:endParaRPr lang="en-US" sz="1400" dirty="0"/>
                    </a:p>
                  </a:txBody>
                  <a:tcPr marL="45722" marR="45722"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t>PFR MCPC</a:t>
                      </a:r>
                      <a:endParaRPr lang="en-US" sz="1400" dirty="0"/>
                    </a:p>
                  </a:txBody>
                  <a:tcPr marL="45722" marR="45722" marT="45705" marB="4570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3599" name="TextBox 3"/>
          <p:cNvSpPr txBox="1">
            <a:spLocks noChangeArrowheads="1"/>
          </p:cNvSpPr>
          <p:nvPr/>
        </p:nvSpPr>
        <p:spPr bwMode="auto">
          <a:xfrm>
            <a:off x="1203325" y="6080125"/>
            <a:ext cx="7642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Arial" charset="0"/>
              </a:defRPr>
            </a:lvl1pPr>
            <a:lvl2pPr marL="742950" indent="-285750" eaLnBrk="0" hangingPunct="0">
              <a:spcBef>
                <a:spcPct val="20000"/>
              </a:spcBef>
              <a:buFont typeface="Arial" charset="0"/>
              <a:buChar char="–"/>
              <a:defRPr sz="2800">
                <a:solidFill>
                  <a:schemeClr val="tx1"/>
                </a:solidFill>
                <a:latin typeface="Arial" charset="0"/>
              </a:defRPr>
            </a:lvl2pPr>
            <a:lvl3pPr marL="1143000" indent="-228600" eaLnBrk="0" hangingPunct="0">
              <a:spcBef>
                <a:spcPct val="20000"/>
              </a:spcBef>
              <a:buFont typeface="Arial" charset="0"/>
              <a:buChar char="•"/>
              <a:defRPr sz="2400">
                <a:solidFill>
                  <a:schemeClr val="tx1"/>
                </a:solidFill>
                <a:latin typeface="Arial" charset="0"/>
              </a:defRPr>
            </a:lvl3pPr>
            <a:lvl4pPr marL="1600200" indent="-228600" eaLnBrk="0" hangingPunct="0">
              <a:spcBef>
                <a:spcPct val="20000"/>
              </a:spcBef>
              <a:buFont typeface="Arial" charset="0"/>
              <a:buChar char="–"/>
              <a:defRPr sz="2000">
                <a:solidFill>
                  <a:schemeClr val="tx1"/>
                </a:solidFill>
                <a:latin typeface="Arial" charset="0"/>
              </a:defRPr>
            </a:lvl4pPr>
            <a:lvl5pPr marL="2057400" indent="-228600" eaLnBrk="0" hangingPunct="0">
              <a:spcBef>
                <a:spcPct val="20000"/>
              </a:spcBef>
              <a:buFont typeface="Arial" charset="0"/>
              <a:buChar char="»"/>
              <a:defRPr sz="2000">
                <a:solidFill>
                  <a:schemeClr val="tx1"/>
                </a:solidFill>
                <a:latin typeface="Arial"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defRPr>
            </a:lvl9pPr>
          </a:lstStyle>
          <a:p>
            <a:pPr eaLnBrk="1" hangingPunct="1">
              <a:spcBef>
                <a:spcPct val="0"/>
              </a:spcBef>
              <a:buFontTx/>
              <a:buNone/>
            </a:pPr>
            <a:r>
              <a:rPr lang="en-US" altLang="en-US" sz="1400" baseline="30000"/>
              <a:t>1 </a:t>
            </a:r>
            <a:r>
              <a:rPr lang="en-US" altLang="en-US" sz="1400"/>
              <a:t>Opportunity costs, if present, will be included in the shadow prices</a:t>
            </a:r>
          </a:p>
        </p:txBody>
      </p:sp>
      <p:sp>
        <p:nvSpPr>
          <p:cNvPr id="23600" name="TextBox 3"/>
          <p:cNvSpPr txBox="1">
            <a:spLocks noChangeArrowheads="1"/>
          </p:cNvSpPr>
          <p:nvPr/>
        </p:nvSpPr>
        <p:spPr bwMode="auto">
          <a:xfrm>
            <a:off x="1203325" y="5689600"/>
            <a:ext cx="7642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Arial" charset="0"/>
              </a:defRPr>
            </a:lvl1pPr>
            <a:lvl2pPr marL="742950" indent="-285750" eaLnBrk="0" hangingPunct="0">
              <a:spcBef>
                <a:spcPct val="20000"/>
              </a:spcBef>
              <a:buFont typeface="Arial" charset="0"/>
              <a:buChar char="–"/>
              <a:defRPr sz="2800">
                <a:solidFill>
                  <a:schemeClr val="tx1"/>
                </a:solidFill>
                <a:latin typeface="Arial" charset="0"/>
              </a:defRPr>
            </a:lvl2pPr>
            <a:lvl3pPr marL="1143000" indent="-228600" eaLnBrk="0" hangingPunct="0">
              <a:spcBef>
                <a:spcPct val="20000"/>
              </a:spcBef>
              <a:buFont typeface="Arial" charset="0"/>
              <a:buChar char="•"/>
              <a:defRPr sz="2400">
                <a:solidFill>
                  <a:schemeClr val="tx1"/>
                </a:solidFill>
                <a:latin typeface="Arial" charset="0"/>
              </a:defRPr>
            </a:lvl3pPr>
            <a:lvl4pPr marL="1600200" indent="-228600" eaLnBrk="0" hangingPunct="0">
              <a:spcBef>
                <a:spcPct val="20000"/>
              </a:spcBef>
              <a:buFont typeface="Arial" charset="0"/>
              <a:buChar char="–"/>
              <a:defRPr sz="2000">
                <a:solidFill>
                  <a:schemeClr val="tx1"/>
                </a:solidFill>
                <a:latin typeface="Arial" charset="0"/>
              </a:defRPr>
            </a:lvl4pPr>
            <a:lvl5pPr marL="2057400" indent="-228600" eaLnBrk="0" hangingPunct="0">
              <a:spcBef>
                <a:spcPct val="20000"/>
              </a:spcBef>
              <a:buFont typeface="Arial" charset="0"/>
              <a:buChar char="»"/>
              <a:defRPr sz="2000">
                <a:solidFill>
                  <a:schemeClr val="tx1"/>
                </a:solidFill>
                <a:latin typeface="Arial"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defRPr>
            </a:lvl9pPr>
          </a:lstStyle>
          <a:p>
            <a:pPr eaLnBrk="1" hangingPunct="1">
              <a:spcBef>
                <a:spcPct val="0"/>
              </a:spcBef>
              <a:buFontTx/>
              <a:buNone/>
            </a:pPr>
            <a:r>
              <a:rPr lang="en-US" altLang="en-US" sz="1400" i="1"/>
              <a:t>SP</a:t>
            </a:r>
            <a:r>
              <a:rPr lang="en-US" altLang="en-US" sz="1400"/>
              <a:t> = Shadow Price of Constraint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a:xfrm>
            <a:off x="457200" y="703263"/>
            <a:ext cx="8229600" cy="5122862"/>
          </a:xfrm>
        </p:spPr>
        <p:txBody>
          <a:bodyPr>
            <a:noAutofit/>
          </a:bodyPr>
          <a:lstStyle/>
          <a:p>
            <a:pPr>
              <a:defRPr/>
            </a:pPr>
            <a:endParaRPr lang="en-US" altLang="en-US" sz="1800" dirty="0"/>
          </a:p>
          <a:p>
            <a:pPr>
              <a:defRPr/>
            </a:pPr>
            <a:r>
              <a:rPr lang="en-US" altLang="en-US" sz="1800" dirty="0" smtClean="0"/>
              <a:t>The following slides describe the pricing and replacement costs associated with the different proposals:</a:t>
            </a:r>
          </a:p>
          <a:p>
            <a:pPr lvl="1">
              <a:defRPr/>
            </a:pPr>
            <a:r>
              <a:rPr lang="en-US" altLang="en-US" sz="1600" dirty="0" smtClean="0"/>
              <a:t>FAST proposal,</a:t>
            </a:r>
          </a:p>
          <a:p>
            <a:pPr lvl="1">
              <a:defRPr/>
            </a:pPr>
            <a:r>
              <a:rPr lang="en-US" altLang="en-US" sz="1600" dirty="0" smtClean="0"/>
              <a:t>IMM proposal (modification to NPRR 018 with introduction of linked energy bids from FFR providers),</a:t>
            </a:r>
          </a:p>
          <a:p>
            <a:pPr lvl="1">
              <a:defRPr/>
            </a:pPr>
            <a:r>
              <a:rPr lang="en-US" altLang="en-US" sz="1600" dirty="0" smtClean="0"/>
              <a:t>Enhanced 2015-2018 Alternative Proposal</a:t>
            </a:r>
          </a:p>
          <a:p>
            <a:pPr lvl="1">
              <a:defRPr/>
            </a:pPr>
            <a:endParaRPr lang="en-US" altLang="en-US" sz="1600" dirty="0" smtClean="0"/>
          </a:p>
          <a:p>
            <a:pPr marL="0" indent="0">
              <a:buFont typeface="Arial" charset="0"/>
              <a:buNone/>
              <a:defRPr/>
            </a:pPr>
            <a:endParaRPr lang="en-US" altLang="en-US" sz="1800" dirty="0" smtClean="0"/>
          </a:p>
          <a:p>
            <a:pPr>
              <a:defRPr/>
            </a:pPr>
            <a:r>
              <a:rPr lang="en-US" altLang="en-US" sz="1800" dirty="0"/>
              <a:t>Note that the purpose of these slides </a:t>
            </a:r>
            <a:r>
              <a:rPr lang="en-US" altLang="en-US" sz="1800" dirty="0" smtClean="0"/>
              <a:t>is </a:t>
            </a:r>
            <a:r>
              <a:rPr lang="en-US" altLang="en-US" sz="1800" dirty="0"/>
              <a:t>to explain the concepts and therefore, as a simplification, do not differentiate between FFR1 and FFR2.</a:t>
            </a:r>
          </a:p>
          <a:p>
            <a:pPr>
              <a:defRPr/>
            </a:pPr>
            <a:endParaRPr lang="en-US" altLang="en-US" sz="1800" dirty="0" smtClean="0"/>
          </a:p>
        </p:txBody>
      </p:sp>
      <p:sp>
        <p:nvSpPr>
          <p:cNvPr id="16387" name="Title 2"/>
          <p:cNvSpPr>
            <a:spLocks noGrp="1"/>
          </p:cNvSpPr>
          <p:nvPr>
            <p:ph type="title"/>
          </p:nvPr>
        </p:nvSpPr>
        <p:spPr>
          <a:xfrm>
            <a:off x="457200" y="-150813"/>
            <a:ext cx="8229600" cy="812801"/>
          </a:xfrm>
        </p:spPr>
        <p:txBody>
          <a:bodyPr/>
          <a:lstStyle/>
          <a:p>
            <a:r>
              <a:rPr lang="en-US" altLang="en-US" smtClean="0"/>
              <a:t>Introduction</a:t>
            </a:r>
          </a:p>
        </p:txBody>
      </p:sp>
      <p:sp>
        <p:nvSpPr>
          <p:cNvPr id="2" name="Slide Number Placeholder 1"/>
          <p:cNvSpPr>
            <a:spLocks noGrp="1"/>
          </p:cNvSpPr>
          <p:nvPr>
            <p:ph type="sldNum" sz="quarter" idx="11"/>
          </p:nvPr>
        </p:nvSpPr>
        <p:spPr/>
        <p:txBody>
          <a:bodyPr/>
          <a:lstStyle/>
          <a:p>
            <a:pPr>
              <a:defRPr/>
            </a:pPr>
            <a:fld id="{F6C99ACA-58F2-4B93-B1F5-007FE5F01805}" type="slidenum">
              <a:rPr lang="en-US" smtClean="0"/>
              <a:pPr>
                <a:defRPr/>
              </a:pPr>
              <a:t>2</a:t>
            </a:fld>
            <a:endParaRPr lang="en-US" dirty="0"/>
          </a:p>
        </p:txBody>
      </p:sp>
    </p:spTree>
    <p:extLst>
      <p:ext uri="{BB962C8B-B14F-4D97-AF65-F5344CB8AC3E}">
        <p14:creationId xmlns:p14="http://schemas.microsoft.com/office/powerpoint/2010/main" val="1340058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a:xfrm>
            <a:off x="457200" y="703263"/>
            <a:ext cx="8229600" cy="5122862"/>
          </a:xfrm>
        </p:spPr>
        <p:txBody>
          <a:bodyPr>
            <a:noAutofit/>
          </a:bodyPr>
          <a:lstStyle/>
          <a:p>
            <a:pPr>
              <a:defRPr/>
            </a:pPr>
            <a:r>
              <a:rPr lang="en-US" altLang="en-US" sz="1800" dirty="0" smtClean="0"/>
              <a:t>The PFRS and FFRS procurement constraints are the same in the FAST and IMM proposals, i.e. equivalency ratio is incorporated into the optimization process for procuring PFR and FFR</a:t>
            </a:r>
          </a:p>
          <a:p>
            <a:pPr>
              <a:defRPr/>
            </a:pPr>
            <a:endParaRPr lang="en-US" altLang="en-US" sz="1800" dirty="0" smtClean="0"/>
          </a:p>
          <a:p>
            <a:pPr>
              <a:defRPr/>
            </a:pPr>
            <a:r>
              <a:rPr lang="en-US" altLang="en-US" sz="1800" dirty="0" smtClean="0"/>
              <a:t>The Enhanced 2015-2018 alternative proposal considers the equivalency ratio in determining the initial estimate for AS requirements, but the optimization process assumes that the equivalency ratio is </a:t>
            </a:r>
            <a:r>
              <a:rPr lang="en-US" altLang="en-US" sz="1800" u="sng" dirty="0" smtClean="0"/>
              <a:t>one</a:t>
            </a:r>
            <a:r>
              <a:rPr lang="en-US" altLang="en-US" sz="1800" dirty="0" smtClean="0"/>
              <a:t> for all hours (similar to current approach for RRS from Load Resources and Generation Resources)</a:t>
            </a:r>
          </a:p>
          <a:p>
            <a:pPr lvl="1">
              <a:defRPr/>
            </a:pPr>
            <a:r>
              <a:rPr lang="en-US" altLang="en-US" sz="1400" dirty="0" smtClean="0"/>
              <a:t>After DAM submission window closes, ERCOT operator may choose to modify PFR  (and/or FFR) </a:t>
            </a:r>
            <a:r>
              <a:rPr lang="en-US" altLang="en-US" sz="1600" dirty="0" smtClean="0"/>
              <a:t>requirements</a:t>
            </a:r>
            <a:r>
              <a:rPr lang="en-US" altLang="en-US" sz="1400" dirty="0" smtClean="0"/>
              <a:t> based on expectation of PFR MCPC.</a:t>
            </a:r>
            <a:endParaRPr lang="en-US" altLang="en-US" sz="1800" dirty="0" smtClean="0"/>
          </a:p>
          <a:p>
            <a:pPr>
              <a:defRPr/>
            </a:pPr>
            <a:endParaRPr lang="en-US" altLang="en-US" sz="1800" dirty="0"/>
          </a:p>
          <a:p>
            <a:pPr lvl="1">
              <a:defRPr/>
            </a:pPr>
            <a:endParaRPr lang="en-US" altLang="en-US" sz="1600" dirty="0" smtClean="0"/>
          </a:p>
          <a:p>
            <a:pPr marL="0" indent="0">
              <a:buFont typeface="Arial" charset="0"/>
              <a:buNone/>
              <a:defRPr/>
            </a:pPr>
            <a:endParaRPr lang="en-US" altLang="en-US" sz="1800" dirty="0" smtClean="0"/>
          </a:p>
          <a:p>
            <a:pPr>
              <a:defRPr/>
            </a:pPr>
            <a:endParaRPr lang="en-US" altLang="en-US" sz="1800" dirty="0" smtClean="0"/>
          </a:p>
        </p:txBody>
      </p:sp>
      <p:sp>
        <p:nvSpPr>
          <p:cNvPr id="16387" name="Title 2"/>
          <p:cNvSpPr>
            <a:spLocks noGrp="1"/>
          </p:cNvSpPr>
          <p:nvPr>
            <p:ph type="title"/>
          </p:nvPr>
        </p:nvSpPr>
        <p:spPr>
          <a:xfrm>
            <a:off x="457200" y="-150813"/>
            <a:ext cx="8229600" cy="812801"/>
          </a:xfrm>
        </p:spPr>
        <p:txBody>
          <a:bodyPr/>
          <a:lstStyle/>
          <a:p>
            <a:r>
              <a:rPr lang="en-US" altLang="en-US" smtClean="0"/>
              <a:t>Introduction</a:t>
            </a:r>
          </a:p>
        </p:txBody>
      </p:sp>
      <p:sp>
        <p:nvSpPr>
          <p:cNvPr id="2" name="Slide Number Placeholder 1"/>
          <p:cNvSpPr>
            <a:spLocks noGrp="1"/>
          </p:cNvSpPr>
          <p:nvPr>
            <p:ph type="sldNum" sz="quarter" idx="11"/>
          </p:nvPr>
        </p:nvSpPr>
        <p:spPr/>
        <p:txBody>
          <a:bodyPr/>
          <a:lstStyle/>
          <a:p>
            <a:pPr>
              <a:defRPr/>
            </a:pPr>
            <a:fld id="{F6C99ACA-58F2-4B93-B1F5-007FE5F01805}" type="slidenum">
              <a:rPr lang="en-US" smtClean="0"/>
              <a:pPr>
                <a:defRPr/>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a:xfrm>
            <a:off x="314325" y="698500"/>
            <a:ext cx="8502650" cy="5122863"/>
          </a:xfrm>
        </p:spPr>
        <p:txBody>
          <a:bodyPr>
            <a:normAutofit/>
          </a:bodyPr>
          <a:lstStyle/>
          <a:p>
            <a:pPr>
              <a:defRPr/>
            </a:pPr>
            <a:endParaRPr lang="en-US" altLang="en-US" sz="2000" b="1" dirty="0" smtClean="0"/>
          </a:p>
          <a:p>
            <a:pPr>
              <a:defRPr/>
            </a:pPr>
            <a:r>
              <a:rPr lang="en-US" altLang="en-US" sz="2000" b="1" dirty="0" smtClean="0"/>
              <a:t>Stays</a:t>
            </a:r>
            <a:r>
              <a:rPr lang="en-US" altLang="en-US" sz="2000" dirty="0" smtClean="0"/>
              <a:t> with the current approach of pricing </a:t>
            </a:r>
            <a:r>
              <a:rPr lang="en-US" altLang="en-US" sz="2000" b="1" i="1" dirty="0" smtClean="0"/>
              <a:t>equivalent</a:t>
            </a:r>
            <a:r>
              <a:rPr lang="en-US" altLang="en-US" sz="2000" dirty="0" smtClean="0"/>
              <a:t> FFR MW awards the same as </a:t>
            </a:r>
            <a:r>
              <a:rPr lang="en-US" altLang="en-US" sz="2000" b="1" i="1" dirty="0" smtClean="0"/>
              <a:t>equivalent</a:t>
            </a:r>
            <a:r>
              <a:rPr lang="en-US" altLang="en-US" sz="2000" dirty="0" smtClean="0"/>
              <a:t> PFR awards</a:t>
            </a:r>
          </a:p>
          <a:p>
            <a:pPr>
              <a:defRPr/>
            </a:pPr>
            <a:endParaRPr lang="en-US" altLang="en-US" sz="2000" dirty="0" smtClean="0"/>
          </a:p>
          <a:p>
            <a:pPr>
              <a:defRPr/>
            </a:pPr>
            <a:r>
              <a:rPr lang="en-US" altLang="en-US" sz="2000" dirty="0" smtClean="0"/>
              <a:t>For example, FFR1, FFR2, awards are valued the same as the corresponding </a:t>
            </a:r>
            <a:r>
              <a:rPr lang="en-US" altLang="en-US" sz="2000" b="1" i="1" dirty="0" smtClean="0"/>
              <a:t>equivalent</a:t>
            </a:r>
            <a:r>
              <a:rPr lang="en-US" altLang="en-US" sz="2000" dirty="0" smtClean="0"/>
              <a:t> PFRS awards</a:t>
            </a:r>
          </a:p>
          <a:p>
            <a:pPr>
              <a:defRPr/>
            </a:pPr>
            <a:endParaRPr lang="en-US" altLang="en-US" sz="2000" dirty="0" smtClean="0"/>
          </a:p>
          <a:p>
            <a:pPr>
              <a:defRPr/>
            </a:pPr>
            <a:r>
              <a:rPr lang="en-US" altLang="en-US" sz="2000" dirty="0" smtClean="0"/>
              <a:t>In the case of FFRS, the ratio (R) determines the </a:t>
            </a:r>
            <a:r>
              <a:rPr lang="en-US" altLang="en-US" sz="2000" b="1" i="1" dirty="0" smtClean="0"/>
              <a:t>equivalence</a:t>
            </a:r>
            <a:r>
              <a:rPr lang="en-US" altLang="en-US" sz="2000" dirty="0" smtClean="0"/>
              <a:t> of R MW of PFRS to 1 MW of FFRS </a:t>
            </a:r>
          </a:p>
          <a:p>
            <a:pPr>
              <a:defRPr/>
            </a:pPr>
            <a:endParaRPr lang="en-US" altLang="en-US" sz="2000" dirty="0" smtClean="0"/>
          </a:p>
          <a:p>
            <a:pPr>
              <a:defRPr/>
            </a:pPr>
            <a:r>
              <a:rPr lang="en-US" altLang="en-US" sz="2000" dirty="0" smtClean="0"/>
              <a:t>If the PFRS MCPC reflect opportunity costs, then the corresponding equivalent FFR1</a:t>
            </a:r>
            <a:r>
              <a:rPr lang="en-US" altLang="en-US" sz="2000" dirty="0"/>
              <a:t>, </a:t>
            </a:r>
            <a:r>
              <a:rPr lang="en-US" altLang="en-US" sz="2000" dirty="0" smtClean="0"/>
              <a:t>FFR2 MCPCs will also reflect opportunity costs</a:t>
            </a:r>
          </a:p>
          <a:p>
            <a:pPr>
              <a:defRPr/>
            </a:pPr>
            <a:endParaRPr lang="en-US" altLang="en-US" sz="2000" dirty="0"/>
          </a:p>
          <a:p>
            <a:pPr>
              <a:defRPr/>
            </a:pPr>
            <a:endParaRPr lang="en-US" altLang="en-US" sz="2800" dirty="0" smtClean="0"/>
          </a:p>
          <a:p>
            <a:pPr marL="0" indent="0">
              <a:buFont typeface="Arial" charset="0"/>
              <a:buNone/>
              <a:defRPr/>
            </a:pPr>
            <a:endParaRPr lang="en-US" altLang="en-US" sz="2800" dirty="0" smtClean="0"/>
          </a:p>
          <a:p>
            <a:pPr marL="0" indent="0">
              <a:buFont typeface="Arial" charset="0"/>
              <a:buNone/>
              <a:defRPr/>
            </a:pPr>
            <a:endParaRPr lang="en-US" altLang="en-US" sz="2800" dirty="0" smtClean="0"/>
          </a:p>
          <a:p>
            <a:pPr marL="0" indent="0">
              <a:buFont typeface="Arial" charset="0"/>
              <a:buNone/>
              <a:defRPr/>
            </a:pPr>
            <a:endParaRPr lang="en-US" altLang="en-US" sz="2800" dirty="0" smtClean="0"/>
          </a:p>
          <a:p>
            <a:pPr>
              <a:defRPr/>
            </a:pPr>
            <a:endParaRPr lang="en-US" altLang="en-US" sz="2800" dirty="0" smtClean="0"/>
          </a:p>
        </p:txBody>
      </p:sp>
      <p:sp>
        <p:nvSpPr>
          <p:cNvPr id="17411" name="Title 2"/>
          <p:cNvSpPr>
            <a:spLocks noGrp="1"/>
          </p:cNvSpPr>
          <p:nvPr>
            <p:ph type="title"/>
          </p:nvPr>
        </p:nvSpPr>
        <p:spPr>
          <a:xfrm>
            <a:off x="457200" y="-150813"/>
            <a:ext cx="8229600" cy="812801"/>
          </a:xfrm>
        </p:spPr>
        <p:txBody>
          <a:bodyPr/>
          <a:lstStyle/>
          <a:p>
            <a:r>
              <a:rPr lang="en-US" altLang="en-US" dirty="0" smtClean="0"/>
              <a:t>FAST Proposal (PFRS &amp; FFRS)</a:t>
            </a:r>
          </a:p>
        </p:txBody>
      </p:sp>
      <p:sp>
        <p:nvSpPr>
          <p:cNvPr id="2" name="Slide Number Placeholder 1"/>
          <p:cNvSpPr>
            <a:spLocks noGrp="1"/>
          </p:cNvSpPr>
          <p:nvPr>
            <p:ph type="sldNum" sz="quarter" idx="11"/>
          </p:nvPr>
        </p:nvSpPr>
        <p:spPr/>
        <p:txBody>
          <a:bodyPr/>
          <a:lstStyle/>
          <a:p>
            <a:pPr>
              <a:defRPr/>
            </a:pPr>
            <a:fld id="{CBA2EFB4-ECF8-49BD-BE14-8DE16EE82FD1}" type="slidenum">
              <a:rPr lang="en-US" smtClean="0"/>
              <a:pPr>
                <a:defRPr/>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a:xfrm>
            <a:off x="314325" y="698500"/>
            <a:ext cx="8502650" cy="5122863"/>
          </a:xfrm>
        </p:spPr>
        <p:txBody>
          <a:bodyPr>
            <a:normAutofit/>
          </a:bodyPr>
          <a:lstStyle/>
          <a:p>
            <a:pPr>
              <a:defRPr/>
            </a:pPr>
            <a:endParaRPr lang="en-US" altLang="en-US" sz="2000" dirty="0"/>
          </a:p>
          <a:p>
            <a:pPr>
              <a:defRPr/>
            </a:pPr>
            <a:r>
              <a:rPr lang="en-US" altLang="en-US" sz="2000" dirty="0"/>
              <a:t>ERCOT is planning to submit comments on NPRR 667 to REMOVE the VOLL cap on FFR MCPC.</a:t>
            </a:r>
          </a:p>
          <a:p>
            <a:pPr lvl="1">
              <a:defRPr/>
            </a:pPr>
            <a:r>
              <a:rPr lang="en-US" altLang="en-US" sz="1600" dirty="0"/>
              <a:t>If this is accepted, then the FAST proposal ensures that PFR and FFR providers have the </a:t>
            </a:r>
            <a:r>
              <a:rPr lang="en-US" altLang="en-US" sz="1600" b="1" u="sng" dirty="0"/>
              <a:t>same risks </a:t>
            </a:r>
            <a:r>
              <a:rPr lang="en-US" altLang="en-US" sz="1600" dirty="0"/>
              <a:t>in terms of replacement</a:t>
            </a:r>
          </a:p>
          <a:p>
            <a:pPr>
              <a:defRPr/>
            </a:pPr>
            <a:endParaRPr lang="en-US" altLang="en-US" sz="2000" dirty="0" smtClean="0"/>
          </a:p>
          <a:p>
            <a:pPr>
              <a:defRPr/>
            </a:pPr>
            <a:endParaRPr lang="en-US" altLang="en-US" sz="2000" dirty="0"/>
          </a:p>
          <a:p>
            <a:pPr>
              <a:defRPr/>
            </a:pPr>
            <a:endParaRPr lang="en-US" altLang="en-US" sz="2800" dirty="0" smtClean="0"/>
          </a:p>
          <a:p>
            <a:pPr marL="0" indent="0">
              <a:buFont typeface="Arial" charset="0"/>
              <a:buNone/>
              <a:defRPr/>
            </a:pPr>
            <a:endParaRPr lang="en-US" altLang="en-US" sz="2800" dirty="0" smtClean="0"/>
          </a:p>
          <a:p>
            <a:pPr marL="0" indent="0">
              <a:buFont typeface="Arial" charset="0"/>
              <a:buNone/>
              <a:defRPr/>
            </a:pPr>
            <a:endParaRPr lang="en-US" altLang="en-US" sz="2800" dirty="0" smtClean="0"/>
          </a:p>
          <a:p>
            <a:pPr marL="0" indent="0">
              <a:buFont typeface="Arial" charset="0"/>
              <a:buNone/>
              <a:defRPr/>
            </a:pPr>
            <a:endParaRPr lang="en-US" altLang="en-US" sz="2800" dirty="0" smtClean="0"/>
          </a:p>
          <a:p>
            <a:pPr>
              <a:defRPr/>
            </a:pPr>
            <a:endParaRPr lang="en-US" altLang="en-US" sz="2800" dirty="0" smtClean="0"/>
          </a:p>
        </p:txBody>
      </p:sp>
      <p:sp>
        <p:nvSpPr>
          <p:cNvPr id="17411" name="Title 2"/>
          <p:cNvSpPr>
            <a:spLocks noGrp="1"/>
          </p:cNvSpPr>
          <p:nvPr>
            <p:ph type="title"/>
          </p:nvPr>
        </p:nvSpPr>
        <p:spPr>
          <a:xfrm>
            <a:off x="457200" y="-150813"/>
            <a:ext cx="8229600" cy="812801"/>
          </a:xfrm>
        </p:spPr>
        <p:txBody>
          <a:bodyPr/>
          <a:lstStyle/>
          <a:p>
            <a:r>
              <a:rPr lang="en-US" altLang="en-US" dirty="0" smtClean="0"/>
              <a:t>FAST Proposal (PFRS &amp; FFRS)</a:t>
            </a:r>
          </a:p>
        </p:txBody>
      </p:sp>
      <p:sp>
        <p:nvSpPr>
          <p:cNvPr id="2" name="Slide Number Placeholder 1"/>
          <p:cNvSpPr>
            <a:spLocks noGrp="1"/>
          </p:cNvSpPr>
          <p:nvPr>
            <p:ph type="sldNum" sz="quarter" idx="11"/>
          </p:nvPr>
        </p:nvSpPr>
        <p:spPr/>
        <p:txBody>
          <a:bodyPr/>
          <a:lstStyle/>
          <a:p>
            <a:pPr>
              <a:defRPr/>
            </a:pPr>
            <a:fld id="{CBA2EFB4-ECF8-49BD-BE14-8DE16EE82FD1}" type="slidenum">
              <a:rPr lang="en-US" smtClean="0"/>
              <a:pPr>
                <a:defRPr/>
              </a:pPr>
              <a:t>5</a:t>
            </a:fld>
            <a:endParaRPr lang="en-US" dirty="0"/>
          </a:p>
        </p:txBody>
      </p:sp>
    </p:spTree>
    <p:extLst>
      <p:ext uri="{BB962C8B-B14F-4D97-AF65-F5344CB8AC3E}">
        <p14:creationId xmlns:p14="http://schemas.microsoft.com/office/powerpoint/2010/main" val="18365583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a:xfrm>
            <a:off x="457200" y="874713"/>
            <a:ext cx="8229600" cy="5122862"/>
          </a:xfrm>
        </p:spPr>
        <p:txBody>
          <a:bodyPr>
            <a:normAutofit/>
          </a:bodyPr>
          <a:lstStyle/>
          <a:p>
            <a:pPr marL="0" indent="0" algn="ctr">
              <a:buNone/>
              <a:defRPr/>
            </a:pPr>
            <a:r>
              <a:rPr lang="en-US" altLang="en-US" sz="2800" dirty="0" smtClean="0"/>
              <a:t>Replacement Risks</a:t>
            </a:r>
            <a:r>
              <a:rPr lang="en-US" altLang="en-US" sz="2000" dirty="0" smtClean="0"/>
              <a:t> </a:t>
            </a:r>
            <a:endParaRPr lang="en-US" altLang="en-US" sz="2000" dirty="0"/>
          </a:p>
          <a:p>
            <a:pPr>
              <a:defRPr/>
            </a:pPr>
            <a:endParaRPr lang="en-US" altLang="en-US" sz="2000" dirty="0" smtClean="0"/>
          </a:p>
          <a:p>
            <a:pPr marL="0" indent="0">
              <a:buNone/>
              <a:defRPr/>
            </a:pPr>
            <a:r>
              <a:rPr lang="en-US" altLang="en-US" sz="2000" u="sng" dirty="0" smtClean="0"/>
              <a:t>Provider Risk</a:t>
            </a:r>
            <a:endParaRPr lang="en-US" altLang="en-US" sz="2000" u="sng" dirty="0"/>
          </a:p>
          <a:p>
            <a:pPr>
              <a:defRPr/>
            </a:pPr>
            <a:r>
              <a:rPr lang="en-US" altLang="en-US" sz="2000" dirty="0"/>
              <a:t>P</a:t>
            </a:r>
            <a:r>
              <a:rPr lang="en-US" altLang="en-US" sz="2000" dirty="0" smtClean="0"/>
              <a:t>rovider of FFR (FFR1</a:t>
            </a:r>
            <a:r>
              <a:rPr lang="en-US" altLang="en-US" sz="2000" dirty="0"/>
              <a:t>, </a:t>
            </a:r>
            <a:r>
              <a:rPr lang="en-US" altLang="en-US" sz="2000" dirty="0" smtClean="0"/>
              <a:t>FFR2 MW) responsibility has the same risk as a provider of PFR responsibility in terms of replacement. </a:t>
            </a:r>
          </a:p>
          <a:p>
            <a:pPr marL="0" lvl="2" indent="0">
              <a:buNone/>
              <a:defRPr/>
            </a:pPr>
            <a:endParaRPr lang="en-US" altLang="en-US" u="sng" dirty="0" smtClean="0"/>
          </a:p>
          <a:p>
            <a:pPr marL="0" lvl="2" indent="0">
              <a:buNone/>
              <a:defRPr/>
            </a:pPr>
            <a:r>
              <a:rPr lang="en-US" altLang="en-US" u="sng" dirty="0" smtClean="0"/>
              <a:t>Purchaser Risk</a:t>
            </a:r>
          </a:p>
          <a:p>
            <a:pPr marL="342900" lvl="2" indent="-342900">
              <a:defRPr/>
            </a:pPr>
            <a:r>
              <a:rPr lang="en-US" altLang="en-US" dirty="0"/>
              <a:t>If a provider of FFR needs to replace FFR1, FFR2 MW </a:t>
            </a:r>
            <a:r>
              <a:rPr lang="en-US" altLang="en-US" dirty="0" smtClean="0"/>
              <a:t>responsibility there is no risk that any of that cost will be uplifted to other market participants.</a:t>
            </a:r>
          </a:p>
          <a:p>
            <a:pPr>
              <a:defRPr/>
            </a:pPr>
            <a:endParaRPr lang="en-US" altLang="en-US" dirty="0"/>
          </a:p>
          <a:p>
            <a:pPr>
              <a:defRPr/>
            </a:pPr>
            <a:endParaRPr lang="en-US" altLang="en-US" dirty="0"/>
          </a:p>
          <a:p>
            <a:pPr>
              <a:defRPr/>
            </a:pPr>
            <a:endParaRPr lang="en-US" altLang="en-US" dirty="0" smtClean="0"/>
          </a:p>
          <a:p>
            <a:pPr marL="0" indent="0">
              <a:buFont typeface="Arial" charset="0"/>
              <a:buNone/>
              <a:defRPr/>
            </a:pPr>
            <a:endParaRPr lang="en-US" altLang="en-US" dirty="0" smtClean="0"/>
          </a:p>
          <a:p>
            <a:pPr marL="0" indent="0">
              <a:buFont typeface="Arial" charset="0"/>
              <a:buNone/>
              <a:defRPr/>
            </a:pPr>
            <a:endParaRPr lang="en-US" altLang="en-US" dirty="0" smtClean="0"/>
          </a:p>
          <a:p>
            <a:pPr marL="0" indent="0">
              <a:buFont typeface="Arial" charset="0"/>
              <a:buNone/>
              <a:defRPr/>
            </a:pPr>
            <a:endParaRPr lang="en-US" altLang="en-US" dirty="0" smtClean="0"/>
          </a:p>
          <a:p>
            <a:pPr>
              <a:defRPr/>
            </a:pPr>
            <a:endParaRPr lang="en-US" altLang="en-US" dirty="0" smtClean="0"/>
          </a:p>
        </p:txBody>
      </p:sp>
      <p:sp>
        <p:nvSpPr>
          <p:cNvPr id="22531" name="Title 2"/>
          <p:cNvSpPr>
            <a:spLocks noGrp="1"/>
          </p:cNvSpPr>
          <p:nvPr>
            <p:ph type="title"/>
          </p:nvPr>
        </p:nvSpPr>
        <p:spPr>
          <a:xfrm>
            <a:off x="457200" y="-150813"/>
            <a:ext cx="8229600" cy="812801"/>
          </a:xfrm>
        </p:spPr>
        <p:txBody>
          <a:bodyPr/>
          <a:lstStyle/>
          <a:p>
            <a:r>
              <a:rPr lang="en-US" altLang="en-US" dirty="0" smtClean="0"/>
              <a:t>FAST Proposal (PFRS &amp; FFRS)</a:t>
            </a:r>
          </a:p>
        </p:txBody>
      </p:sp>
      <p:sp>
        <p:nvSpPr>
          <p:cNvPr id="2" name="Slide Number Placeholder 1"/>
          <p:cNvSpPr>
            <a:spLocks noGrp="1"/>
          </p:cNvSpPr>
          <p:nvPr>
            <p:ph type="sldNum" sz="quarter" idx="11"/>
          </p:nvPr>
        </p:nvSpPr>
        <p:spPr/>
        <p:txBody>
          <a:bodyPr/>
          <a:lstStyle/>
          <a:p>
            <a:pPr>
              <a:defRPr/>
            </a:pPr>
            <a:fld id="{3B964981-A6A4-4BD7-BB79-F04A4EC77336}" type="slidenum">
              <a:rPr lang="en-US" smtClean="0"/>
              <a:pPr>
                <a:defRPr/>
              </a:pPr>
              <a:t>6</a:t>
            </a:fld>
            <a:endParaRPr lang="en-US" dirty="0"/>
          </a:p>
        </p:txBody>
      </p:sp>
    </p:spTree>
    <p:extLst>
      <p:ext uri="{BB962C8B-B14F-4D97-AF65-F5344CB8AC3E}">
        <p14:creationId xmlns:p14="http://schemas.microsoft.com/office/powerpoint/2010/main" val="10707180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a:xfrm>
            <a:off x="457200" y="874713"/>
            <a:ext cx="8229600" cy="5122862"/>
          </a:xfrm>
        </p:spPr>
        <p:txBody>
          <a:bodyPr>
            <a:normAutofit lnSpcReduction="10000"/>
          </a:bodyPr>
          <a:lstStyle/>
          <a:p>
            <a:pPr>
              <a:defRPr/>
            </a:pPr>
            <a:r>
              <a:rPr lang="en-US" altLang="en-US" sz="2000" dirty="0" smtClean="0"/>
              <a:t>The core economic principle in this proposal is that marginal offers should be paid their cost (including their opportunity cost) </a:t>
            </a:r>
          </a:p>
          <a:p>
            <a:pPr>
              <a:defRPr/>
            </a:pPr>
            <a:endParaRPr lang="en-US" altLang="en-US" sz="2000" dirty="0" smtClean="0"/>
          </a:p>
          <a:p>
            <a:pPr>
              <a:defRPr/>
            </a:pPr>
            <a:r>
              <a:rPr lang="en-US" altLang="en-US" sz="2000" dirty="0" smtClean="0"/>
              <a:t>If the maximum FFR limit is reached, highest cleared FFRS offer sets the FFRS MCPC</a:t>
            </a:r>
          </a:p>
          <a:p>
            <a:pPr>
              <a:defRPr/>
            </a:pPr>
            <a:endParaRPr lang="en-US" altLang="en-US" sz="2000" dirty="0" smtClean="0"/>
          </a:p>
          <a:p>
            <a:pPr>
              <a:defRPr/>
            </a:pPr>
            <a:r>
              <a:rPr lang="en-US" altLang="en-US" sz="2000" dirty="0" smtClean="0"/>
              <a:t>Includes the concept of a resource specific energy bid from FFRS provider to incorporate opportunity costs for energy into FFRS pricing</a:t>
            </a:r>
          </a:p>
          <a:p>
            <a:pPr>
              <a:defRPr/>
            </a:pPr>
            <a:endParaRPr lang="en-US" altLang="en-US" sz="2000" dirty="0" smtClean="0"/>
          </a:p>
          <a:p>
            <a:pPr>
              <a:defRPr/>
            </a:pPr>
            <a:r>
              <a:rPr lang="en-US" altLang="en-US" sz="2000" dirty="0" smtClean="0"/>
              <a:t>For Resources offering to sell FFRS and other AS products(CRS, SRS for “blocky” Load Resources and FRRS-Up and PFRS for storage), this proposal will lead to MCPC and awards that are consistent with respect to the offered price.</a:t>
            </a:r>
          </a:p>
          <a:p>
            <a:pPr lvl="1">
              <a:defRPr/>
            </a:pPr>
            <a:r>
              <a:rPr lang="en-US" altLang="en-US" sz="1600" dirty="0" smtClean="0"/>
              <a:t>In the FAST proposal, the MCPC formulation for FFRS is such that there is an incentive to only offer to sell FFRS</a:t>
            </a:r>
            <a:endParaRPr lang="en-US" altLang="en-US" sz="1600" dirty="0"/>
          </a:p>
          <a:p>
            <a:pPr marL="0" indent="0">
              <a:buFont typeface="Arial" charset="0"/>
              <a:buNone/>
              <a:defRPr/>
            </a:pPr>
            <a:endParaRPr lang="en-US" altLang="en-US" dirty="0" smtClean="0"/>
          </a:p>
          <a:p>
            <a:pPr marL="0" indent="0">
              <a:buFont typeface="Arial" charset="0"/>
              <a:buNone/>
              <a:defRPr/>
            </a:pPr>
            <a:endParaRPr lang="en-US" altLang="en-US" dirty="0" smtClean="0"/>
          </a:p>
          <a:p>
            <a:pPr marL="0" indent="0">
              <a:buFont typeface="Arial" charset="0"/>
              <a:buNone/>
              <a:defRPr/>
            </a:pPr>
            <a:endParaRPr lang="en-US" altLang="en-US" dirty="0" smtClean="0"/>
          </a:p>
          <a:p>
            <a:pPr>
              <a:defRPr/>
            </a:pPr>
            <a:endParaRPr lang="en-US" altLang="en-US" dirty="0" smtClean="0"/>
          </a:p>
        </p:txBody>
      </p:sp>
      <p:sp>
        <p:nvSpPr>
          <p:cNvPr id="21507" name="Title 2"/>
          <p:cNvSpPr>
            <a:spLocks noGrp="1"/>
          </p:cNvSpPr>
          <p:nvPr>
            <p:ph type="title"/>
          </p:nvPr>
        </p:nvSpPr>
        <p:spPr>
          <a:xfrm>
            <a:off x="457200" y="-150813"/>
            <a:ext cx="8229600" cy="812801"/>
          </a:xfrm>
        </p:spPr>
        <p:txBody>
          <a:bodyPr/>
          <a:lstStyle/>
          <a:p>
            <a:r>
              <a:rPr lang="en-US" altLang="en-US" dirty="0" smtClean="0"/>
              <a:t>IMM Proposal (PFRS &amp; FFRS)</a:t>
            </a:r>
          </a:p>
        </p:txBody>
      </p:sp>
      <p:sp>
        <p:nvSpPr>
          <p:cNvPr id="2" name="Slide Number Placeholder 1"/>
          <p:cNvSpPr>
            <a:spLocks noGrp="1"/>
          </p:cNvSpPr>
          <p:nvPr>
            <p:ph type="sldNum" sz="quarter" idx="11"/>
          </p:nvPr>
        </p:nvSpPr>
        <p:spPr/>
        <p:txBody>
          <a:bodyPr/>
          <a:lstStyle/>
          <a:p>
            <a:pPr>
              <a:defRPr/>
            </a:pPr>
            <a:fld id="{3CE77EF2-68F7-43B9-86C4-2B59AE46939E}" type="slidenum">
              <a:rPr lang="en-US" smtClean="0"/>
              <a:pPr>
                <a:defRPr/>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a:xfrm>
            <a:off x="457200" y="874713"/>
            <a:ext cx="8229600" cy="5122862"/>
          </a:xfrm>
        </p:spPr>
        <p:txBody>
          <a:bodyPr>
            <a:normAutofit/>
          </a:bodyPr>
          <a:lstStyle/>
          <a:p>
            <a:pPr>
              <a:defRPr/>
            </a:pPr>
            <a:r>
              <a:rPr lang="en-US" altLang="en-US" sz="2000" dirty="0" smtClean="0"/>
              <a:t>MCPC </a:t>
            </a:r>
            <a:r>
              <a:rPr lang="en-US" altLang="en-US" sz="2000" dirty="0"/>
              <a:t>Price Formation Process</a:t>
            </a:r>
            <a:r>
              <a:rPr lang="en-US" altLang="en-US" sz="2000" dirty="0" smtClean="0"/>
              <a:t>:</a:t>
            </a:r>
          </a:p>
          <a:p>
            <a:pPr lvl="1">
              <a:defRPr/>
            </a:pPr>
            <a:r>
              <a:rPr lang="en-US" altLang="en-US" dirty="0" smtClean="0"/>
              <a:t>Procure PFRS and FFRS identically to </a:t>
            </a:r>
            <a:r>
              <a:rPr lang="en-US" altLang="en-US" dirty="0"/>
              <a:t>FAST </a:t>
            </a:r>
            <a:r>
              <a:rPr lang="en-US" altLang="en-US" dirty="0" smtClean="0"/>
              <a:t>Proposal</a:t>
            </a:r>
          </a:p>
          <a:p>
            <a:pPr lvl="1">
              <a:defRPr/>
            </a:pPr>
            <a:r>
              <a:rPr lang="en-US" altLang="en-US" dirty="0" smtClean="0"/>
              <a:t>Calculate prices of PFRS and FFRS based on the shadow prices of the constraints used to procure PFR and FFR</a:t>
            </a:r>
          </a:p>
          <a:p>
            <a:pPr lvl="1">
              <a:defRPr/>
            </a:pPr>
            <a:r>
              <a:rPr lang="en-US" altLang="en-US" dirty="0" smtClean="0"/>
              <a:t>The end result is that FFR1 and FFR2 MCPC will incorporate the opportunity cost for energy if it exists.</a:t>
            </a:r>
          </a:p>
          <a:p>
            <a:pPr lvl="2">
              <a:defRPr/>
            </a:pPr>
            <a:r>
              <a:rPr lang="en-US" altLang="en-US" dirty="0" smtClean="0"/>
              <a:t>Note that in the case where MCPC for FFR1 and/or FFR2 incorporates the opportunity cost, the marginal resource specific linked energy bid will be charged a energy price for cleared amount that is higher than the submitted not-to-exceed bid price for energy consumption</a:t>
            </a:r>
          </a:p>
          <a:p>
            <a:pPr>
              <a:defRPr/>
            </a:pPr>
            <a:r>
              <a:rPr lang="en-US" altLang="en-US" b="1" dirty="0" smtClean="0"/>
              <a:t>The above pricing philosophy also needs to be applied to other AS products (CR2, SR2, FRRS-Up, FRRS-Down)</a:t>
            </a:r>
            <a:endParaRPr lang="en-US" altLang="en-US" dirty="0" smtClean="0"/>
          </a:p>
          <a:p>
            <a:pPr marL="0" indent="0">
              <a:buFont typeface="Arial" charset="0"/>
              <a:buNone/>
              <a:defRPr/>
            </a:pPr>
            <a:endParaRPr lang="en-US" altLang="en-US" dirty="0" smtClean="0"/>
          </a:p>
          <a:p>
            <a:pPr marL="0" indent="0">
              <a:buFont typeface="Arial" charset="0"/>
              <a:buNone/>
              <a:defRPr/>
            </a:pPr>
            <a:endParaRPr lang="en-US" altLang="en-US" dirty="0" smtClean="0"/>
          </a:p>
          <a:p>
            <a:pPr marL="0" indent="0">
              <a:buFont typeface="Arial" charset="0"/>
              <a:buNone/>
              <a:defRPr/>
            </a:pPr>
            <a:endParaRPr lang="en-US" altLang="en-US" dirty="0" smtClean="0"/>
          </a:p>
          <a:p>
            <a:pPr>
              <a:defRPr/>
            </a:pPr>
            <a:endParaRPr lang="en-US" altLang="en-US" dirty="0" smtClean="0"/>
          </a:p>
        </p:txBody>
      </p:sp>
      <p:sp>
        <p:nvSpPr>
          <p:cNvPr id="21507" name="Title 2"/>
          <p:cNvSpPr>
            <a:spLocks noGrp="1"/>
          </p:cNvSpPr>
          <p:nvPr>
            <p:ph type="title"/>
          </p:nvPr>
        </p:nvSpPr>
        <p:spPr>
          <a:xfrm>
            <a:off x="457200" y="-150813"/>
            <a:ext cx="8229600" cy="812801"/>
          </a:xfrm>
        </p:spPr>
        <p:txBody>
          <a:bodyPr/>
          <a:lstStyle/>
          <a:p>
            <a:r>
              <a:rPr lang="en-US" altLang="en-US" dirty="0" smtClean="0"/>
              <a:t>IMM Proposal (PFRS &amp; FFRS)</a:t>
            </a:r>
          </a:p>
        </p:txBody>
      </p:sp>
      <p:sp>
        <p:nvSpPr>
          <p:cNvPr id="2" name="Slide Number Placeholder 1"/>
          <p:cNvSpPr>
            <a:spLocks noGrp="1"/>
          </p:cNvSpPr>
          <p:nvPr>
            <p:ph type="sldNum" sz="quarter" idx="11"/>
          </p:nvPr>
        </p:nvSpPr>
        <p:spPr/>
        <p:txBody>
          <a:bodyPr/>
          <a:lstStyle/>
          <a:p>
            <a:pPr>
              <a:defRPr/>
            </a:pPr>
            <a:fld id="{3CE77EF2-68F7-43B9-86C4-2B59AE46939E}" type="slidenum">
              <a:rPr lang="en-US" smtClean="0"/>
              <a:pPr>
                <a:defRPr/>
              </a:pPr>
              <a:t>8</a:t>
            </a:fld>
            <a:endParaRPr lang="en-US" dirty="0"/>
          </a:p>
        </p:txBody>
      </p:sp>
    </p:spTree>
    <p:extLst>
      <p:ext uri="{BB962C8B-B14F-4D97-AF65-F5344CB8AC3E}">
        <p14:creationId xmlns:p14="http://schemas.microsoft.com/office/powerpoint/2010/main" val="40469788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a:xfrm>
            <a:off x="457200" y="874713"/>
            <a:ext cx="8229600" cy="5122862"/>
          </a:xfrm>
        </p:spPr>
        <p:txBody>
          <a:bodyPr>
            <a:normAutofit/>
          </a:bodyPr>
          <a:lstStyle/>
          <a:p>
            <a:pPr marL="0" indent="0" algn="ctr">
              <a:buNone/>
              <a:defRPr/>
            </a:pPr>
            <a:r>
              <a:rPr lang="en-US" altLang="en-US" sz="2800" dirty="0" smtClean="0"/>
              <a:t>Replacement Risks</a:t>
            </a:r>
            <a:r>
              <a:rPr lang="en-US" altLang="en-US" sz="2000" dirty="0" smtClean="0"/>
              <a:t> </a:t>
            </a:r>
            <a:endParaRPr lang="en-US" altLang="en-US" sz="2000" dirty="0"/>
          </a:p>
          <a:p>
            <a:pPr>
              <a:defRPr/>
            </a:pPr>
            <a:endParaRPr lang="en-US" altLang="en-US" sz="2000" dirty="0" smtClean="0"/>
          </a:p>
          <a:p>
            <a:pPr marL="0" indent="0">
              <a:buNone/>
              <a:defRPr/>
            </a:pPr>
            <a:r>
              <a:rPr lang="en-US" altLang="en-US" sz="2000" u="sng" dirty="0" smtClean="0"/>
              <a:t>Provider Risk</a:t>
            </a:r>
            <a:endParaRPr lang="en-US" altLang="en-US" sz="2000" u="sng" dirty="0"/>
          </a:p>
          <a:p>
            <a:pPr>
              <a:defRPr/>
            </a:pPr>
            <a:r>
              <a:rPr lang="en-US" altLang="en-US" sz="2000" dirty="0" smtClean="0"/>
              <a:t>If </a:t>
            </a:r>
            <a:r>
              <a:rPr lang="en-US" altLang="en-US" sz="2000" dirty="0"/>
              <a:t>a </a:t>
            </a:r>
            <a:r>
              <a:rPr lang="en-US" altLang="en-US" sz="2000" dirty="0" smtClean="0"/>
              <a:t>provider of FFRS needs to replace </a:t>
            </a:r>
            <a:r>
              <a:rPr lang="en-US" altLang="en-US" sz="2000" dirty="0"/>
              <a:t>FFR1, </a:t>
            </a:r>
            <a:r>
              <a:rPr lang="en-US" altLang="en-US" sz="2000" dirty="0" smtClean="0"/>
              <a:t>FFR2 </a:t>
            </a:r>
            <a:r>
              <a:rPr lang="en-US" altLang="en-US" sz="2000" dirty="0"/>
              <a:t>MW </a:t>
            </a:r>
            <a:r>
              <a:rPr lang="en-US" altLang="en-US" sz="2000" dirty="0" smtClean="0"/>
              <a:t>responsibility, the original provider of the FFR will be responsible for the cost of all the AS bought to replace their responsibility, even if higher priced PFRS MWs need to be purchased. </a:t>
            </a:r>
          </a:p>
          <a:p>
            <a:pPr marL="0" lvl="2" indent="0">
              <a:buNone/>
              <a:defRPr/>
            </a:pPr>
            <a:endParaRPr lang="en-US" altLang="en-US" u="sng" dirty="0" smtClean="0"/>
          </a:p>
          <a:p>
            <a:pPr marL="0" lvl="2" indent="0">
              <a:buNone/>
              <a:defRPr/>
            </a:pPr>
            <a:r>
              <a:rPr lang="en-US" altLang="en-US" u="sng" dirty="0" smtClean="0"/>
              <a:t>Purchaser Risk</a:t>
            </a:r>
          </a:p>
          <a:p>
            <a:pPr marL="342900" lvl="2" indent="-342900">
              <a:defRPr/>
            </a:pPr>
            <a:r>
              <a:rPr lang="en-US" altLang="en-US" dirty="0"/>
              <a:t>If a provider of </a:t>
            </a:r>
            <a:r>
              <a:rPr lang="en-US" altLang="en-US" dirty="0" smtClean="0"/>
              <a:t>FFRS </a:t>
            </a:r>
            <a:r>
              <a:rPr lang="en-US" altLang="en-US" dirty="0"/>
              <a:t>needs to replace FFR1, FFR2 MW </a:t>
            </a:r>
            <a:r>
              <a:rPr lang="en-US" altLang="en-US" dirty="0" smtClean="0"/>
              <a:t>responsibility there is no risk that any of that cost will be uplifted to other market participants.</a:t>
            </a:r>
          </a:p>
          <a:p>
            <a:pPr>
              <a:defRPr/>
            </a:pPr>
            <a:endParaRPr lang="en-US" altLang="en-US" dirty="0"/>
          </a:p>
          <a:p>
            <a:pPr>
              <a:defRPr/>
            </a:pPr>
            <a:endParaRPr lang="en-US" altLang="en-US" dirty="0"/>
          </a:p>
          <a:p>
            <a:pPr>
              <a:defRPr/>
            </a:pPr>
            <a:endParaRPr lang="en-US" altLang="en-US" dirty="0" smtClean="0"/>
          </a:p>
          <a:p>
            <a:pPr marL="0" indent="0">
              <a:buFont typeface="Arial" charset="0"/>
              <a:buNone/>
              <a:defRPr/>
            </a:pPr>
            <a:endParaRPr lang="en-US" altLang="en-US" dirty="0" smtClean="0"/>
          </a:p>
          <a:p>
            <a:pPr marL="0" indent="0">
              <a:buFont typeface="Arial" charset="0"/>
              <a:buNone/>
              <a:defRPr/>
            </a:pPr>
            <a:endParaRPr lang="en-US" altLang="en-US" dirty="0" smtClean="0"/>
          </a:p>
          <a:p>
            <a:pPr marL="0" indent="0">
              <a:buFont typeface="Arial" charset="0"/>
              <a:buNone/>
              <a:defRPr/>
            </a:pPr>
            <a:endParaRPr lang="en-US" altLang="en-US" dirty="0" smtClean="0"/>
          </a:p>
          <a:p>
            <a:pPr>
              <a:defRPr/>
            </a:pPr>
            <a:endParaRPr lang="en-US" altLang="en-US" dirty="0" smtClean="0"/>
          </a:p>
        </p:txBody>
      </p:sp>
      <p:sp>
        <p:nvSpPr>
          <p:cNvPr id="22531" name="Title 2"/>
          <p:cNvSpPr>
            <a:spLocks noGrp="1"/>
          </p:cNvSpPr>
          <p:nvPr>
            <p:ph type="title"/>
          </p:nvPr>
        </p:nvSpPr>
        <p:spPr>
          <a:xfrm>
            <a:off x="457200" y="-150813"/>
            <a:ext cx="8229600" cy="812801"/>
          </a:xfrm>
        </p:spPr>
        <p:txBody>
          <a:bodyPr/>
          <a:lstStyle/>
          <a:p>
            <a:r>
              <a:rPr lang="en-US" altLang="en-US" dirty="0" smtClean="0"/>
              <a:t>IMM Proposal (PFRS &amp; FFRS)</a:t>
            </a:r>
          </a:p>
        </p:txBody>
      </p:sp>
      <p:sp>
        <p:nvSpPr>
          <p:cNvPr id="2" name="Slide Number Placeholder 1"/>
          <p:cNvSpPr>
            <a:spLocks noGrp="1"/>
          </p:cNvSpPr>
          <p:nvPr>
            <p:ph type="sldNum" sz="quarter" idx="11"/>
          </p:nvPr>
        </p:nvSpPr>
        <p:spPr/>
        <p:txBody>
          <a:bodyPr/>
          <a:lstStyle/>
          <a:p>
            <a:pPr>
              <a:defRPr/>
            </a:pPr>
            <a:fld id="{3B964981-A6A4-4BD7-BB79-F04A4EC77336}" type="slidenum">
              <a:rPr lang="en-US" smtClean="0"/>
              <a:pPr>
                <a:defRPr/>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D6D6BB0E-2C1C-4F26-95E5-07AC929C723C}">
  <ds:schemaRefs>
    <ds:schemaRef ds:uri="http://schemas.openxmlformats.org/package/2006/metadata/core-properties"/>
    <ds:schemaRef ds:uri="http://purl.org/dc/terms/"/>
    <ds:schemaRef ds:uri="http://schemas.microsoft.com/office/2006/metadata/properties"/>
    <ds:schemaRef ds:uri="http://www.w3.org/XML/1998/namespace"/>
    <ds:schemaRef ds:uri="http://schemas.microsoft.com/office/2006/documentManagement/types"/>
    <ds:schemaRef ds:uri="http://purl.org/dc/elements/1.1/"/>
    <ds:schemaRef ds:uri="http://purl.org/dc/dcmitype/"/>
    <ds:schemaRef ds:uri="http://schemas.microsoft.com/office/infopath/2007/PartnerControls"/>
    <ds:schemaRef ds:uri="c34af464-7aa1-4edd-9be4-83dffc1cb926"/>
  </ds:schemaRefs>
</ds:datastoreItem>
</file>

<file path=customXml/itemProps3.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33393</TotalTime>
  <Words>1448</Words>
  <Application>Microsoft Office PowerPoint</Application>
  <PresentationFormat>On-screen Show (4:3)</PresentationFormat>
  <Paragraphs>192</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Introduction</vt:lpstr>
      <vt:lpstr>Introduction</vt:lpstr>
      <vt:lpstr>FAST Proposal (PFRS &amp; FFRS)</vt:lpstr>
      <vt:lpstr>FAST Proposal (PFRS &amp; FFRS)</vt:lpstr>
      <vt:lpstr>FAST Proposal (PFRS &amp; FFRS)</vt:lpstr>
      <vt:lpstr>IMM Proposal (PFRS &amp; FFRS)</vt:lpstr>
      <vt:lpstr>IMM Proposal (PFRS &amp; FFRS)</vt:lpstr>
      <vt:lpstr>IMM Proposal (PFRS &amp; FFRS)</vt:lpstr>
      <vt:lpstr>Enhanced 2015-2018 Proposal (PFRS &amp; FFRS)</vt:lpstr>
      <vt:lpstr>Enhanced 2015-2018 Proposal (PFRS &amp; FFRS)</vt:lpstr>
      <vt:lpstr>Enhanced 2015-2018 Proposal (PFRS &amp; FFRS)</vt:lpstr>
      <vt:lpstr>Enhanced 2015-2018 Proposal (PFRS &amp; FFRS)</vt:lpstr>
      <vt:lpstr>Enhanced 2015-2018 Proposal (PFRS &amp; FFRS)</vt:lpstr>
      <vt:lpstr>PFR &amp; FFR MCPC Formulas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Kenneth Ragsdale</cp:lastModifiedBy>
  <cp:revision>1353</cp:revision>
  <cp:lastPrinted>2013-12-09T17:46:13Z</cp:lastPrinted>
  <dcterms:created xsi:type="dcterms:W3CDTF">2010-04-12T23:12:02Z</dcterms:created>
  <dcterms:modified xsi:type="dcterms:W3CDTF">2015-05-21T23:17:30Z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